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Canva Sans" panose="020B0503030501040103" pitchFamily="34" charset="0"/>
      <p:regular r:id="rId16"/>
    </p:embeddedFont>
    <p:embeddedFont>
      <p:font typeface="Canva Sans Bold" panose="020B0803030501040103" pitchFamily="34" charset="0"/>
      <p:regular r:id="rId17"/>
      <p:bold r:id="rId18"/>
    </p:embeddedFont>
    <p:embeddedFont>
      <p:font typeface="Canva Sans Bold Italics" panose="020B0803030501040103" pitchFamily="34" charset="0"/>
      <p:regular r:id="rId19"/>
      <p:bold r:id="rId20"/>
      <p:italic r:id="rId21"/>
      <p:boldItalic r:id="rId22"/>
    </p:embeddedFont>
    <p:embeddedFont>
      <p:font typeface="Canva Sans Italics" panose="020B0503030501040103" pitchFamily="34" charset="0"/>
      <p:regular r:id="rId23"/>
      <p:italic r:id="rId24"/>
    </p:embeddedFont>
    <p:embeddedFont>
      <p:font typeface="League Spartan" pitchFamily="2" charset="77"/>
      <p:regular r:id="rId25"/>
      <p:bold r:id="rId26"/>
    </p:embeddedFont>
    <p:embeddedFont>
      <p:font typeface="Selima" panose="02000000000000000000" pitchFamily="2"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650" autoAdjust="0"/>
  </p:normalViewPr>
  <p:slideViewPr>
    <p:cSldViewPr>
      <p:cViewPr varScale="1">
        <p:scale>
          <a:sx n="80" d="100"/>
          <a:sy n="80" d="100"/>
        </p:scale>
        <p:origin x="280"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theme" Target="theme/theme1.xml"/></Relationships>
</file>

<file path=ppt/media/image1.jpeg>
</file>

<file path=ppt/media/image10.png>
</file>

<file path=ppt/media/image11.png>
</file>

<file path=ppt/media/image12.jpeg>
</file>

<file path=ppt/media/image13.png>
</file>

<file path=ppt/media/image2.png>
</file>

<file path=ppt/media/image3.png>
</file>

<file path=ppt/media/image4.svg>
</file>

<file path=ppt/media/image5.png>
</file>

<file path=ppt/media/image6.jpeg>
</file>

<file path=ppt/media/image7.png>
</file>

<file path=ppt/media/image8.png>
</file>

<file path=ppt/media/image9.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2C8B5B-3384-7043-B0A6-4B4777B82FA1}" type="datetimeFigureOut">
              <a:rPr lang="en-US" smtClean="0"/>
              <a:t>7/4/23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2E1674-CDB4-524B-BC3B-AB5C226B441B}" type="slidenum">
              <a:rPr lang="en-US" smtClean="0"/>
              <a:t>‹#›</a:t>
            </a:fld>
            <a:endParaRPr lang="en-US"/>
          </a:p>
        </p:txBody>
      </p:sp>
    </p:spTree>
    <p:extLst>
      <p:ext uri="{BB962C8B-B14F-4D97-AF65-F5344CB8AC3E}">
        <p14:creationId xmlns:p14="http://schemas.microsoft.com/office/powerpoint/2010/main" val="3560849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2E1674-CDB4-524B-BC3B-AB5C226B441B}" type="slidenum">
              <a:rPr lang="en-US" smtClean="0"/>
              <a:t>9</a:t>
            </a:fld>
            <a:endParaRPr lang="en-US"/>
          </a:p>
        </p:txBody>
      </p:sp>
    </p:spTree>
    <p:extLst>
      <p:ext uri="{BB962C8B-B14F-4D97-AF65-F5344CB8AC3E}">
        <p14:creationId xmlns:p14="http://schemas.microsoft.com/office/powerpoint/2010/main" val="1962331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7/4/23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2.jpe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www.canva.com/design/DAFnmRVeeM8/qWXrg1jwsg52NnsN76YcyQ/edit?utm_content=DAFnmRVeeM8&amp;utm_campaign=designshare&amp;utm_medium=link2&amp;utm_source=sharebutt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12A35"/>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0" y="-16975"/>
            <a:ext cx="18257921" cy="10303975"/>
          </a:xfrm>
          <a:prstGeom prst="rect">
            <a:avLst/>
          </a:prstGeom>
        </p:spPr>
      </p:pic>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12A35">
                <a:alpha val="81961"/>
              </a:srgbClr>
            </a:solidFill>
          </p:spPr>
        </p:sp>
        <p:sp>
          <p:nvSpPr>
            <p:cNvPr id="5" name="TextBox 5"/>
            <p:cNvSpPr txBox="1"/>
            <p:nvPr/>
          </p:nvSpPr>
          <p:spPr>
            <a:xfrm>
              <a:off x="0" y="-66675"/>
              <a:ext cx="812800" cy="879475"/>
            </a:xfrm>
            <a:prstGeom prst="rect">
              <a:avLst/>
            </a:prstGeom>
          </p:spPr>
          <p:txBody>
            <a:bodyPr lIns="50800" tIns="50800" rIns="50800" bIns="50800" rtlCol="0" anchor="ctr"/>
            <a:lstStyle/>
            <a:p>
              <a:pPr algn="ctr">
                <a:lnSpc>
                  <a:spcPts val="3499"/>
                </a:lnSpc>
              </a:pPr>
              <a:endParaRPr/>
            </a:p>
          </p:txBody>
        </p:sp>
      </p:grpSp>
      <p:sp>
        <p:nvSpPr>
          <p:cNvPr id="6" name="AutoShape 6"/>
          <p:cNvSpPr/>
          <p:nvPr/>
        </p:nvSpPr>
        <p:spPr>
          <a:xfrm>
            <a:off x="11170496" y="7331893"/>
            <a:ext cx="6492240" cy="0"/>
          </a:xfrm>
          <a:prstGeom prst="line">
            <a:avLst/>
          </a:prstGeom>
          <a:ln w="9525" cap="flat">
            <a:solidFill>
              <a:srgbClr val="FFFFFF"/>
            </a:solidFill>
            <a:prstDash val="solid"/>
            <a:headEnd type="none" w="sm" len="sm"/>
            <a:tailEnd type="none" w="sm" len="sm"/>
          </a:ln>
        </p:spPr>
      </p:sp>
      <p:sp>
        <p:nvSpPr>
          <p:cNvPr id="7" name="TextBox 7"/>
          <p:cNvSpPr txBox="1"/>
          <p:nvPr/>
        </p:nvSpPr>
        <p:spPr>
          <a:xfrm>
            <a:off x="1913139" y="1747725"/>
            <a:ext cx="14461722" cy="1410374"/>
          </a:xfrm>
          <a:prstGeom prst="rect">
            <a:avLst/>
          </a:prstGeom>
        </p:spPr>
        <p:txBody>
          <a:bodyPr lIns="0" tIns="0" rIns="0" bIns="0" rtlCol="0" anchor="t">
            <a:spAutoFit/>
          </a:bodyPr>
          <a:lstStyle/>
          <a:p>
            <a:pPr algn="ctr">
              <a:lnSpc>
                <a:spcPts val="11512"/>
              </a:lnSpc>
            </a:pPr>
            <a:r>
              <a:rPr lang="en-US" sz="8223">
                <a:solidFill>
                  <a:srgbClr val="E4C9E5"/>
                </a:solidFill>
                <a:latin typeface="League Spartan"/>
              </a:rPr>
              <a:t>Option Chain Website </a:t>
            </a:r>
          </a:p>
        </p:txBody>
      </p:sp>
      <p:sp>
        <p:nvSpPr>
          <p:cNvPr id="8" name="TextBox 8"/>
          <p:cNvSpPr txBox="1"/>
          <p:nvPr/>
        </p:nvSpPr>
        <p:spPr>
          <a:xfrm>
            <a:off x="4602651" y="3034274"/>
            <a:ext cx="8540084" cy="882650"/>
          </a:xfrm>
          <a:prstGeom prst="rect">
            <a:avLst/>
          </a:prstGeom>
        </p:spPr>
        <p:txBody>
          <a:bodyPr lIns="0" tIns="0" rIns="0" bIns="0" rtlCol="0" anchor="t">
            <a:spAutoFit/>
          </a:bodyPr>
          <a:lstStyle/>
          <a:p>
            <a:pPr algn="ctr">
              <a:lnSpc>
                <a:spcPts val="7000"/>
              </a:lnSpc>
              <a:spcBef>
                <a:spcPct val="0"/>
              </a:spcBef>
            </a:pPr>
            <a:r>
              <a:rPr lang="en-US" sz="5000">
                <a:solidFill>
                  <a:srgbClr val="FFFFFF"/>
                </a:solidFill>
                <a:latin typeface="Selima"/>
              </a:rPr>
              <a:t>by Digital Detectives</a:t>
            </a:r>
          </a:p>
        </p:txBody>
      </p:sp>
      <p:sp>
        <p:nvSpPr>
          <p:cNvPr id="9" name="TextBox 9"/>
          <p:cNvSpPr txBox="1"/>
          <p:nvPr/>
        </p:nvSpPr>
        <p:spPr>
          <a:xfrm>
            <a:off x="10515600" y="7374937"/>
            <a:ext cx="7573618" cy="2420856"/>
          </a:xfrm>
          <a:prstGeom prst="rect">
            <a:avLst/>
          </a:prstGeom>
        </p:spPr>
        <p:txBody>
          <a:bodyPr wrap="square" lIns="0" tIns="0" rIns="0" bIns="0" rtlCol="0" anchor="t">
            <a:spAutoFit/>
          </a:bodyPr>
          <a:lstStyle/>
          <a:p>
            <a:pPr algn="ctr">
              <a:lnSpc>
                <a:spcPts val="4759"/>
              </a:lnSpc>
            </a:pPr>
            <a:r>
              <a:rPr lang="en-US" sz="3399" dirty="0">
                <a:solidFill>
                  <a:srgbClr val="FFFFFF"/>
                </a:solidFill>
                <a:latin typeface="Canva Sans"/>
              </a:rPr>
              <a:t>Presented By:</a:t>
            </a:r>
          </a:p>
          <a:p>
            <a:pPr algn="ctr">
              <a:lnSpc>
                <a:spcPts val="4759"/>
              </a:lnSpc>
            </a:pPr>
            <a:r>
              <a:rPr lang="en-US" sz="3399" dirty="0">
                <a:solidFill>
                  <a:srgbClr val="FFFFFF"/>
                </a:solidFill>
                <a:latin typeface="Canva Sans"/>
              </a:rPr>
              <a:t>Tanisha </a:t>
            </a:r>
            <a:r>
              <a:rPr lang="en-US" sz="3399" dirty="0" err="1">
                <a:solidFill>
                  <a:srgbClr val="FFFFFF"/>
                </a:solidFill>
                <a:latin typeface="Canva Sans"/>
              </a:rPr>
              <a:t>Admane</a:t>
            </a:r>
            <a:r>
              <a:rPr lang="en-US" sz="3399" dirty="0">
                <a:solidFill>
                  <a:srgbClr val="FFFFFF"/>
                </a:solidFill>
                <a:latin typeface="Canva Sans"/>
              </a:rPr>
              <a:t>      16010420001</a:t>
            </a:r>
          </a:p>
          <a:p>
            <a:pPr algn="ctr">
              <a:lnSpc>
                <a:spcPts val="4759"/>
              </a:lnSpc>
            </a:pPr>
            <a:r>
              <a:rPr lang="en-US" sz="3399" dirty="0">
                <a:solidFill>
                  <a:srgbClr val="FFFFFF"/>
                </a:solidFill>
                <a:latin typeface="Canva Sans"/>
              </a:rPr>
              <a:t>  </a:t>
            </a:r>
            <a:r>
              <a:rPr lang="en-US" sz="3399" dirty="0" err="1">
                <a:solidFill>
                  <a:srgbClr val="FFFFFF"/>
                </a:solidFill>
                <a:latin typeface="Canva Sans"/>
              </a:rPr>
              <a:t>Yashvi</a:t>
            </a:r>
            <a:r>
              <a:rPr lang="en-US" sz="3399" dirty="0">
                <a:solidFill>
                  <a:srgbClr val="FFFFFF"/>
                </a:solidFill>
                <a:latin typeface="Canva Sans"/>
              </a:rPr>
              <a:t> Vora             16010420048</a:t>
            </a:r>
          </a:p>
          <a:p>
            <a:pPr algn="ctr">
              <a:lnSpc>
                <a:spcPts val="4759"/>
              </a:lnSpc>
            </a:pPr>
            <a:r>
              <a:rPr lang="en-US" sz="3399" dirty="0">
                <a:solidFill>
                  <a:srgbClr val="FFFFFF"/>
                </a:solidFill>
                <a:latin typeface="Canva Sans"/>
              </a:rPr>
              <a:t>Yash </a:t>
            </a:r>
            <a:r>
              <a:rPr lang="en-US" sz="3399" dirty="0" err="1">
                <a:solidFill>
                  <a:srgbClr val="FFFFFF"/>
                </a:solidFill>
                <a:latin typeface="Canva Sans"/>
              </a:rPr>
              <a:t>Salunke</a:t>
            </a:r>
            <a:r>
              <a:rPr lang="en-US" sz="3399" dirty="0">
                <a:solidFill>
                  <a:srgbClr val="FFFFFF"/>
                </a:solidFill>
                <a:latin typeface="Canva Sans"/>
              </a:rPr>
              <a:t>            16010120043 </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12A35"/>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3142456" y="-445253"/>
            <a:ext cx="457541" cy="2810697"/>
            <a:chOff x="0" y="0"/>
            <a:chExt cx="120505" cy="740266"/>
          </a:xfrm>
        </p:grpSpPr>
        <p:sp>
          <p:nvSpPr>
            <p:cNvPr id="3" name="Freeform 3"/>
            <p:cNvSpPr/>
            <p:nvPr/>
          </p:nvSpPr>
          <p:spPr>
            <a:xfrm>
              <a:off x="0" y="0"/>
              <a:ext cx="120505" cy="740266"/>
            </a:xfrm>
            <a:custGeom>
              <a:avLst/>
              <a:gdLst/>
              <a:ahLst/>
              <a:cxnLst/>
              <a:rect l="l" t="t" r="r" b="b"/>
              <a:pathLst>
                <a:path w="120505" h="740266">
                  <a:moveTo>
                    <a:pt x="60252" y="0"/>
                  </a:moveTo>
                  <a:lnTo>
                    <a:pt x="60252" y="0"/>
                  </a:lnTo>
                  <a:cubicBezTo>
                    <a:pt x="93529" y="0"/>
                    <a:pt x="120505" y="26976"/>
                    <a:pt x="120505" y="60252"/>
                  </a:cubicBezTo>
                  <a:lnTo>
                    <a:pt x="120505" y="680013"/>
                  </a:lnTo>
                  <a:cubicBezTo>
                    <a:pt x="120505" y="695993"/>
                    <a:pt x="114157" y="711319"/>
                    <a:pt x="102857" y="722618"/>
                  </a:cubicBezTo>
                  <a:cubicBezTo>
                    <a:pt x="91558" y="733918"/>
                    <a:pt x="76232" y="740266"/>
                    <a:pt x="60252" y="740266"/>
                  </a:cubicBezTo>
                  <a:lnTo>
                    <a:pt x="60252" y="740266"/>
                  </a:lnTo>
                  <a:cubicBezTo>
                    <a:pt x="44272" y="740266"/>
                    <a:pt x="28947" y="733918"/>
                    <a:pt x="17648" y="722618"/>
                  </a:cubicBezTo>
                  <a:cubicBezTo>
                    <a:pt x="6348" y="711319"/>
                    <a:pt x="0" y="695993"/>
                    <a:pt x="0" y="680013"/>
                  </a:cubicBezTo>
                  <a:lnTo>
                    <a:pt x="0" y="60252"/>
                  </a:lnTo>
                  <a:cubicBezTo>
                    <a:pt x="0" y="44272"/>
                    <a:pt x="6348" y="28947"/>
                    <a:pt x="17648" y="17648"/>
                  </a:cubicBezTo>
                  <a:cubicBezTo>
                    <a:pt x="28947" y="6348"/>
                    <a:pt x="44272" y="0"/>
                    <a:pt x="60252" y="0"/>
                  </a:cubicBezTo>
                  <a:close/>
                </a:path>
              </a:pathLst>
            </a:custGeom>
            <a:solidFill>
              <a:srgbClr val="E4C9E5"/>
            </a:solidFill>
          </p:spPr>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3499"/>
                </a:lnSpc>
              </a:pPr>
              <a:endParaRPr/>
            </a:p>
          </p:txBody>
        </p:sp>
      </p:grpSp>
      <p:sp>
        <p:nvSpPr>
          <p:cNvPr id="5" name="AutoShape 5"/>
          <p:cNvSpPr/>
          <p:nvPr/>
        </p:nvSpPr>
        <p:spPr>
          <a:xfrm>
            <a:off x="17702211" y="1897380"/>
            <a:ext cx="0" cy="6492240"/>
          </a:xfrm>
          <a:prstGeom prst="line">
            <a:avLst/>
          </a:prstGeom>
          <a:ln w="9525" cap="flat">
            <a:solidFill>
              <a:srgbClr val="FFA974"/>
            </a:solidFill>
            <a:prstDash val="solid"/>
            <a:headEnd type="none" w="sm" len="sm"/>
            <a:tailEnd type="none" w="sm" len="sm"/>
          </a:ln>
        </p:spPr>
      </p:sp>
      <p:sp>
        <p:nvSpPr>
          <p:cNvPr id="6" name="AutoShape 6"/>
          <p:cNvSpPr/>
          <p:nvPr/>
        </p:nvSpPr>
        <p:spPr>
          <a:xfrm>
            <a:off x="14756514" y="1892617"/>
            <a:ext cx="2940934" cy="0"/>
          </a:xfrm>
          <a:prstGeom prst="line">
            <a:avLst/>
          </a:prstGeom>
          <a:ln w="9525" cap="flat">
            <a:solidFill>
              <a:srgbClr val="FFA974"/>
            </a:solidFill>
            <a:prstDash val="solid"/>
            <a:headEnd type="none" w="sm" len="sm"/>
            <a:tailEnd type="none" w="sm" len="sm"/>
          </a:ln>
        </p:spPr>
      </p:sp>
      <p:sp>
        <p:nvSpPr>
          <p:cNvPr id="7" name="Freeform 7"/>
          <p:cNvSpPr/>
          <p:nvPr/>
        </p:nvSpPr>
        <p:spPr>
          <a:xfrm>
            <a:off x="0" y="1584789"/>
            <a:ext cx="18288000" cy="8702211"/>
          </a:xfrm>
          <a:custGeom>
            <a:avLst/>
            <a:gdLst/>
            <a:ahLst/>
            <a:cxnLst/>
            <a:rect l="l" t="t" r="r" b="b"/>
            <a:pathLst>
              <a:path w="18288000" h="8702211">
                <a:moveTo>
                  <a:pt x="0" y="0"/>
                </a:moveTo>
                <a:lnTo>
                  <a:pt x="18288000" y="0"/>
                </a:lnTo>
                <a:lnTo>
                  <a:pt x="18288000" y="8702211"/>
                </a:lnTo>
                <a:lnTo>
                  <a:pt x="0" y="8702211"/>
                </a:lnTo>
                <a:lnTo>
                  <a:pt x="0" y="0"/>
                </a:lnTo>
                <a:close/>
              </a:path>
            </a:pathLst>
          </a:custGeom>
          <a:blipFill>
            <a:blip r:embed="rId2"/>
            <a:stretch>
              <a:fillRect l="-1028" t="-12156" b="-36994"/>
            </a:stretch>
          </a:blipFill>
        </p:spPr>
      </p:sp>
      <p:sp>
        <p:nvSpPr>
          <p:cNvPr id="8" name="TextBox 8"/>
          <p:cNvSpPr txBox="1"/>
          <p:nvPr/>
        </p:nvSpPr>
        <p:spPr>
          <a:xfrm>
            <a:off x="1319482" y="636075"/>
            <a:ext cx="4103489"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Introduction</a:t>
            </a:r>
          </a:p>
        </p:txBody>
      </p:sp>
      <p:sp>
        <p:nvSpPr>
          <p:cNvPr id="9" name="TextBox 9"/>
          <p:cNvSpPr txBox="1"/>
          <p:nvPr/>
        </p:nvSpPr>
        <p:spPr>
          <a:xfrm>
            <a:off x="1028700" y="2365175"/>
            <a:ext cx="16230600" cy="6619241"/>
          </a:xfrm>
          <a:prstGeom prst="rect">
            <a:avLst/>
          </a:prstGeom>
        </p:spPr>
        <p:txBody>
          <a:bodyPr lIns="0" tIns="0" rIns="0" bIns="0" rtlCol="0" anchor="t">
            <a:spAutoFit/>
          </a:bodyPr>
          <a:lstStyle/>
          <a:p>
            <a:pPr algn="ctr">
              <a:lnSpc>
                <a:spcPts val="4759"/>
              </a:lnSpc>
            </a:pPr>
            <a:r>
              <a:rPr lang="en-US" sz="3399">
                <a:solidFill>
                  <a:srgbClr val="FFFFFF"/>
                </a:solidFill>
                <a:latin typeface="Canva Sans Bold Italics"/>
              </a:rPr>
              <a:t>Are you tired of sifting through pages of data to find the information you need? Look no further than an Option Chain Website! With customizable features and real-time data, you'll have everything you need at your fingertips.</a:t>
            </a:r>
          </a:p>
          <a:p>
            <a:pPr>
              <a:lnSpc>
                <a:spcPts val="5039"/>
              </a:lnSpc>
            </a:pPr>
            <a:endParaRPr lang="en-US" sz="3399">
              <a:solidFill>
                <a:srgbClr val="FFFFFF"/>
              </a:solidFill>
              <a:latin typeface="Canva Sans Bold Italics"/>
            </a:endParaRPr>
          </a:p>
          <a:p>
            <a:pPr>
              <a:lnSpc>
                <a:spcPts val="4759"/>
              </a:lnSpc>
            </a:pPr>
            <a:r>
              <a:rPr lang="en-US" sz="3399">
                <a:solidFill>
                  <a:srgbClr val="FFFFFF"/>
                </a:solidFill>
                <a:latin typeface="Canva Sans"/>
              </a:rPr>
              <a:t>The task at hand is to design and implement a robust web application that can handle a continuous market data stream over TCP/IP. The market data stream will contain the following structure: </a:t>
            </a:r>
          </a:p>
          <a:p>
            <a:pPr marL="734055" lvl="1" indent="-367027">
              <a:lnSpc>
                <a:spcPts val="4759"/>
              </a:lnSpc>
              <a:buFont typeface="Arial"/>
              <a:buChar char="•"/>
            </a:pPr>
            <a:r>
              <a:rPr lang="en-US" sz="3399">
                <a:solidFill>
                  <a:srgbClr val="FFFFFF"/>
                </a:solidFill>
                <a:latin typeface="Canva Sans"/>
              </a:rPr>
              <a:t>Underlying Price: Real-time price information for the underlying asset.</a:t>
            </a:r>
          </a:p>
          <a:p>
            <a:pPr marL="734055" lvl="1" indent="-367027" algn="l">
              <a:lnSpc>
                <a:spcPts val="4759"/>
              </a:lnSpc>
              <a:spcBef>
                <a:spcPct val="0"/>
              </a:spcBef>
              <a:buFont typeface="Arial"/>
              <a:buChar char="•"/>
            </a:pPr>
            <a:r>
              <a:rPr lang="en-US" sz="3399">
                <a:solidFill>
                  <a:srgbClr val="FFFFFF"/>
                </a:solidFill>
                <a:latin typeface="Canva Sans"/>
              </a:rPr>
              <a:t>Option Contracts: Information on individual option contracts, including strike price, call/put type, bid/ask prices, and open interest.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12A35"/>
        </a:solidFill>
        <a:effectLst/>
      </p:bgPr>
    </p:bg>
    <p:spTree>
      <p:nvGrpSpPr>
        <p:cNvPr id="1" name=""/>
        <p:cNvGrpSpPr/>
        <p:nvPr/>
      </p:nvGrpSpPr>
      <p:grpSpPr>
        <a:xfrm>
          <a:off x="0" y="0"/>
          <a:ext cx="0" cy="0"/>
          <a:chOff x="0" y="0"/>
          <a:chExt cx="0" cy="0"/>
        </a:xfrm>
      </p:grpSpPr>
      <p:sp>
        <p:nvSpPr>
          <p:cNvPr id="2" name="Freeform 2"/>
          <p:cNvSpPr/>
          <p:nvPr/>
        </p:nvSpPr>
        <p:spPr>
          <a:xfrm>
            <a:off x="12723203" y="3551577"/>
            <a:ext cx="4391020" cy="3864097"/>
          </a:xfrm>
          <a:custGeom>
            <a:avLst/>
            <a:gdLst/>
            <a:ahLst/>
            <a:cxnLst/>
            <a:rect l="l" t="t" r="r" b="b"/>
            <a:pathLst>
              <a:path w="4391020" h="3864097">
                <a:moveTo>
                  <a:pt x="0" y="0"/>
                </a:moveTo>
                <a:lnTo>
                  <a:pt x="4391020" y="0"/>
                </a:lnTo>
                <a:lnTo>
                  <a:pt x="4391020" y="3864097"/>
                </a:lnTo>
                <a:lnTo>
                  <a:pt x="0" y="3864097"/>
                </a:lnTo>
                <a:lnTo>
                  <a:pt x="0" y="0"/>
                </a:lnTo>
                <a:close/>
              </a:path>
            </a:pathLst>
          </a:custGeom>
          <a:blipFill>
            <a:blip r:embed="rId2">
              <a:alphaModFix amt="91000"/>
              <a:extLst>
                <a:ext uri="{96DAC541-7B7A-43D3-8B79-37D633B846F1}">
                  <asvg:svgBlip xmlns:asvg="http://schemas.microsoft.com/office/drawing/2016/SVG/main" r:embed="rId3"/>
                </a:ext>
              </a:extLst>
            </a:blip>
            <a:stretch>
              <a:fillRect/>
            </a:stretch>
          </a:blipFill>
        </p:spPr>
      </p:sp>
      <p:sp>
        <p:nvSpPr>
          <p:cNvPr id="3" name="Freeform 3"/>
          <p:cNvSpPr/>
          <p:nvPr/>
        </p:nvSpPr>
        <p:spPr>
          <a:xfrm rot="-10800000">
            <a:off x="0" y="0"/>
            <a:ext cx="18288000" cy="8702211"/>
          </a:xfrm>
          <a:custGeom>
            <a:avLst/>
            <a:gdLst/>
            <a:ahLst/>
            <a:cxnLst/>
            <a:rect l="l" t="t" r="r" b="b"/>
            <a:pathLst>
              <a:path w="18288000" h="8702211">
                <a:moveTo>
                  <a:pt x="0" y="0"/>
                </a:moveTo>
                <a:lnTo>
                  <a:pt x="18288000" y="0"/>
                </a:lnTo>
                <a:lnTo>
                  <a:pt x="18288000" y="8702211"/>
                </a:lnTo>
                <a:lnTo>
                  <a:pt x="0" y="8702211"/>
                </a:lnTo>
                <a:lnTo>
                  <a:pt x="0" y="0"/>
                </a:lnTo>
                <a:close/>
              </a:path>
            </a:pathLst>
          </a:custGeom>
          <a:blipFill>
            <a:blip r:embed="rId4"/>
            <a:stretch>
              <a:fillRect l="-1028" t="-12156" b="-36994"/>
            </a:stretch>
          </a:blipFill>
        </p:spPr>
      </p:sp>
      <p:grpSp>
        <p:nvGrpSpPr>
          <p:cNvPr id="4" name="Group 4"/>
          <p:cNvGrpSpPr/>
          <p:nvPr/>
        </p:nvGrpSpPr>
        <p:grpSpPr>
          <a:xfrm rot="5400000">
            <a:off x="14960175" y="-1270425"/>
            <a:ext cx="457541" cy="4140709"/>
            <a:chOff x="0" y="0"/>
            <a:chExt cx="120505" cy="1090557"/>
          </a:xfrm>
        </p:grpSpPr>
        <p:sp>
          <p:nvSpPr>
            <p:cNvPr id="5" name="Freeform 5"/>
            <p:cNvSpPr/>
            <p:nvPr/>
          </p:nvSpPr>
          <p:spPr>
            <a:xfrm>
              <a:off x="0" y="0"/>
              <a:ext cx="120505" cy="1090557"/>
            </a:xfrm>
            <a:custGeom>
              <a:avLst/>
              <a:gdLst/>
              <a:ahLst/>
              <a:cxnLst/>
              <a:rect l="l" t="t" r="r" b="b"/>
              <a:pathLst>
                <a:path w="120505" h="1090557">
                  <a:moveTo>
                    <a:pt x="60252" y="0"/>
                  </a:moveTo>
                  <a:lnTo>
                    <a:pt x="60252" y="0"/>
                  </a:lnTo>
                  <a:cubicBezTo>
                    <a:pt x="93529" y="0"/>
                    <a:pt x="120505" y="26976"/>
                    <a:pt x="120505" y="60252"/>
                  </a:cubicBezTo>
                  <a:lnTo>
                    <a:pt x="120505" y="1030305"/>
                  </a:lnTo>
                  <a:cubicBezTo>
                    <a:pt x="120505" y="1046285"/>
                    <a:pt x="114157" y="1061610"/>
                    <a:pt x="102857" y="1072910"/>
                  </a:cubicBezTo>
                  <a:cubicBezTo>
                    <a:pt x="91558" y="1084209"/>
                    <a:pt x="76232" y="1090557"/>
                    <a:pt x="60252" y="1090557"/>
                  </a:cubicBezTo>
                  <a:lnTo>
                    <a:pt x="60252" y="1090557"/>
                  </a:lnTo>
                  <a:cubicBezTo>
                    <a:pt x="44272" y="1090557"/>
                    <a:pt x="28947" y="1084209"/>
                    <a:pt x="17648" y="1072910"/>
                  </a:cubicBezTo>
                  <a:cubicBezTo>
                    <a:pt x="6348" y="1061610"/>
                    <a:pt x="0" y="1046285"/>
                    <a:pt x="0" y="1030305"/>
                  </a:cubicBezTo>
                  <a:lnTo>
                    <a:pt x="0" y="60252"/>
                  </a:lnTo>
                  <a:cubicBezTo>
                    <a:pt x="0" y="44272"/>
                    <a:pt x="6348" y="28947"/>
                    <a:pt x="17648" y="17648"/>
                  </a:cubicBezTo>
                  <a:cubicBezTo>
                    <a:pt x="28947" y="6348"/>
                    <a:pt x="44272" y="0"/>
                    <a:pt x="60252" y="0"/>
                  </a:cubicBezTo>
                  <a:close/>
                </a:path>
              </a:pathLst>
            </a:custGeom>
            <a:solidFill>
              <a:srgbClr val="E4C9E5"/>
            </a:solidFill>
          </p:spPr>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3499"/>
                </a:lnSpc>
              </a:pPr>
              <a:endParaRPr/>
            </a:p>
          </p:txBody>
        </p:sp>
      </p:grpSp>
      <p:sp>
        <p:nvSpPr>
          <p:cNvPr id="7" name="TextBox 7"/>
          <p:cNvSpPr txBox="1"/>
          <p:nvPr/>
        </p:nvSpPr>
        <p:spPr>
          <a:xfrm>
            <a:off x="1028700" y="3051174"/>
            <a:ext cx="16230600" cy="6207126"/>
          </a:xfrm>
          <a:prstGeom prst="rect">
            <a:avLst/>
          </a:prstGeom>
        </p:spPr>
        <p:txBody>
          <a:bodyPr lIns="0" tIns="0" rIns="0" bIns="0" rtlCol="0" anchor="t">
            <a:spAutoFit/>
          </a:bodyPr>
          <a:lstStyle/>
          <a:p>
            <a:pPr algn="ctr">
              <a:lnSpc>
                <a:spcPts val="5039"/>
              </a:lnSpc>
            </a:pPr>
            <a:r>
              <a:rPr lang="en-US" sz="3599">
                <a:solidFill>
                  <a:srgbClr val="FFFFFF"/>
                </a:solidFill>
                <a:latin typeface="Canva Sans Bold Italics"/>
              </a:rPr>
              <a:t>An Option Chain is a list of all available options for a particular stock or index. It displays the different call and put option strike prices and expiration dates which enables traders to quickly and easily see all of their alternatives and select the one that best suits their trading approach.</a:t>
            </a:r>
          </a:p>
          <a:p>
            <a:pPr>
              <a:lnSpc>
                <a:spcPts val="5039"/>
              </a:lnSpc>
            </a:pPr>
            <a:endParaRPr lang="en-US" sz="3599">
              <a:solidFill>
                <a:srgbClr val="FFFFFF"/>
              </a:solidFill>
              <a:latin typeface="Canva Sans Bold Italics"/>
            </a:endParaRPr>
          </a:p>
          <a:p>
            <a:pPr>
              <a:lnSpc>
                <a:spcPts val="4759"/>
              </a:lnSpc>
            </a:pPr>
            <a:r>
              <a:rPr lang="en-US" sz="3399">
                <a:solidFill>
                  <a:srgbClr val="FFFFFF"/>
                </a:solidFill>
                <a:latin typeface="Canva Sans"/>
              </a:rPr>
              <a:t>Key Objectives we've covered in our website:</a:t>
            </a:r>
          </a:p>
          <a:p>
            <a:pPr marL="734055" lvl="1" indent="-367027" algn="just">
              <a:lnSpc>
                <a:spcPts val="4759"/>
              </a:lnSpc>
              <a:buFont typeface="Arial"/>
              <a:buChar char="•"/>
            </a:pPr>
            <a:r>
              <a:rPr lang="en-US" sz="3399">
                <a:solidFill>
                  <a:srgbClr val="FFFFFF"/>
                </a:solidFill>
                <a:latin typeface="Canva Sans"/>
              </a:rPr>
              <a:t>Efficient Real-Time Processing</a:t>
            </a:r>
          </a:p>
          <a:p>
            <a:pPr marL="734055" lvl="1" indent="-367027" algn="just">
              <a:lnSpc>
                <a:spcPts val="4759"/>
              </a:lnSpc>
              <a:buFont typeface="Arial"/>
              <a:buChar char="•"/>
            </a:pPr>
            <a:r>
              <a:rPr lang="en-US" sz="3399">
                <a:solidFill>
                  <a:srgbClr val="FFFFFF"/>
                </a:solidFill>
                <a:latin typeface="Canva Sans"/>
              </a:rPr>
              <a:t>Black-Scholes IV Calculation</a:t>
            </a:r>
          </a:p>
          <a:p>
            <a:pPr marL="734055" lvl="1" indent="-367027" algn="just">
              <a:lnSpc>
                <a:spcPts val="4759"/>
              </a:lnSpc>
              <a:buFont typeface="Arial"/>
              <a:buChar char="•"/>
            </a:pPr>
            <a:r>
              <a:rPr lang="en-US" sz="3399">
                <a:solidFill>
                  <a:srgbClr val="FFFFFF"/>
                </a:solidFill>
                <a:latin typeface="Canva Sans"/>
              </a:rPr>
              <a:t>User-Interface Design</a:t>
            </a:r>
          </a:p>
        </p:txBody>
      </p:sp>
      <p:sp>
        <p:nvSpPr>
          <p:cNvPr id="8" name="TextBox 8"/>
          <p:cNvSpPr txBox="1"/>
          <p:nvPr/>
        </p:nvSpPr>
        <p:spPr>
          <a:xfrm>
            <a:off x="13118591" y="656884"/>
            <a:ext cx="4140709" cy="1298575"/>
          </a:xfrm>
          <a:prstGeom prst="rect">
            <a:avLst/>
          </a:prstGeom>
        </p:spPr>
        <p:txBody>
          <a:bodyPr lIns="0" tIns="0" rIns="0" bIns="0" rtlCol="0" anchor="t">
            <a:spAutoFit/>
          </a:bodyPr>
          <a:lstStyle/>
          <a:p>
            <a:pPr algn="ctr">
              <a:lnSpc>
                <a:spcPts val="5000"/>
              </a:lnSpc>
            </a:pPr>
            <a:r>
              <a:rPr lang="en-US" sz="5000">
                <a:solidFill>
                  <a:srgbClr val="FFFFFF"/>
                </a:solidFill>
                <a:latin typeface="Canva Sans Bold"/>
              </a:rPr>
              <a:t>About Option chain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4" b="21875"/>
          <a:stretch>
            <a:fillRect/>
          </a:stretch>
        </p:blipFill>
        <p:spPr>
          <a:xfrm>
            <a:off x="0" y="0"/>
            <a:ext cx="18288000" cy="10287000"/>
          </a:xfrm>
          <a:prstGeom prst="rect">
            <a:avLst/>
          </a:prstGeom>
        </p:spPr>
      </p:pic>
      <p:grpSp>
        <p:nvGrpSpPr>
          <p:cNvPr id="3" name="Group 3"/>
          <p:cNvGrpSpPr/>
          <p:nvPr/>
        </p:nvGrpSpPr>
        <p:grpSpPr>
          <a:xfrm rot="5400000">
            <a:off x="2498710" y="-1082150"/>
            <a:ext cx="457541" cy="3764158"/>
            <a:chOff x="0" y="0"/>
            <a:chExt cx="120505" cy="991383"/>
          </a:xfrm>
        </p:grpSpPr>
        <p:sp>
          <p:nvSpPr>
            <p:cNvPr id="4" name="Freeform 4"/>
            <p:cNvSpPr/>
            <p:nvPr/>
          </p:nvSpPr>
          <p:spPr>
            <a:xfrm>
              <a:off x="0" y="0"/>
              <a:ext cx="120505" cy="991383"/>
            </a:xfrm>
            <a:custGeom>
              <a:avLst/>
              <a:gdLst/>
              <a:ahLst/>
              <a:cxnLst/>
              <a:rect l="l" t="t" r="r" b="b"/>
              <a:pathLst>
                <a:path w="120505" h="991383">
                  <a:moveTo>
                    <a:pt x="60252" y="0"/>
                  </a:moveTo>
                  <a:lnTo>
                    <a:pt x="60252" y="0"/>
                  </a:lnTo>
                  <a:cubicBezTo>
                    <a:pt x="93529" y="0"/>
                    <a:pt x="120505" y="26976"/>
                    <a:pt x="120505" y="60252"/>
                  </a:cubicBezTo>
                  <a:lnTo>
                    <a:pt x="120505" y="931131"/>
                  </a:lnTo>
                  <a:cubicBezTo>
                    <a:pt x="120505" y="947111"/>
                    <a:pt x="114157" y="962436"/>
                    <a:pt x="102857" y="973736"/>
                  </a:cubicBezTo>
                  <a:cubicBezTo>
                    <a:pt x="91558" y="985035"/>
                    <a:pt x="76232" y="991383"/>
                    <a:pt x="60252" y="991383"/>
                  </a:cubicBezTo>
                  <a:lnTo>
                    <a:pt x="60252" y="991383"/>
                  </a:lnTo>
                  <a:cubicBezTo>
                    <a:pt x="44272" y="991383"/>
                    <a:pt x="28947" y="985035"/>
                    <a:pt x="17648" y="973736"/>
                  </a:cubicBezTo>
                  <a:cubicBezTo>
                    <a:pt x="6348" y="962436"/>
                    <a:pt x="0" y="947111"/>
                    <a:pt x="0" y="931131"/>
                  </a:cubicBezTo>
                  <a:lnTo>
                    <a:pt x="0" y="60252"/>
                  </a:lnTo>
                  <a:cubicBezTo>
                    <a:pt x="0" y="44272"/>
                    <a:pt x="6348" y="28947"/>
                    <a:pt x="17648" y="17648"/>
                  </a:cubicBezTo>
                  <a:cubicBezTo>
                    <a:pt x="28947" y="6348"/>
                    <a:pt x="44272" y="0"/>
                    <a:pt x="60252" y="0"/>
                  </a:cubicBezTo>
                  <a:close/>
                </a:path>
              </a:pathLst>
            </a:custGeom>
            <a:solidFill>
              <a:srgbClr val="E4C9E5"/>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499"/>
                </a:lnSpc>
              </a:pPr>
              <a:endParaRPr/>
            </a:p>
          </p:txBody>
        </p:sp>
      </p:grpSp>
      <p:sp>
        <p:nvSpPr>
          <p:cNvPr id="6" name="AutoShape 6"/>
          <p:cNvSpPr/>
          <p:nvPr/>
        </p:nvSpPr>
        <p:spPr>
          <a:xfrm>
            <a:off x="13873764" y="8602564"/>
            <a:ext cx="2940934" cy="0"/>
          </a:xfrm>
          <a:prstGeom prst="line">
            <a:avLst/>
          </a:prstGeom>
          <a:ln w="9525" cap="flat">
            <a:solidFill>
              <a:srgbClr val="FFA974"/>
            </a:solidFill>
            <a:prstDash val="solid"/>
            <a:headEnd type="none" w="sm" len="sm"/>
            <a:tailEnd type="none" w="sm" len="sm"/>
          </a:ln>
        </p:spPr>
      </p:sp>
      <p:sp>
        <p:nvSpPr>
          <p:cNvPr id="7" name="Freeform 7"/>
          <p:cNvSpPr/>
          <p:nvPr/>
        </p:nvSpPr>
        <p:spPr>
          <a:xfrm>
            <a:off x="7192151" y="227258"/>
            <a:ext cx="10861970" cy="8380068"/>
          </a:xfrm>
          <a:custGeom>
            <a:avLst/>
            <a:gdLst/>
            <a:ahLst/>
            <a:cxnLst/>
            <a:rect l="l" t="t" r="r" b="b"/>
            <a:pathLst>
              <a:path w="10861970" h="8380068">
                <a:moveTo>
                  <a:pt x="0" y="0"/>
                </a:moveTo>
                <a:lnTo>
                  <a:pt x="10861970" y="0"/>
                </a:lnTo>
                <a:lnTo>
                  <a:pt x="10861970" y="8380069"/>
                </a:lnTo>
                <a:lnTo>
                  <a:pt x="0" y="8380069"/>
                </a:lnTo>
                <a:lnTo>
                  <a:pt x="0" y="0"/>
                </a:lnTo>
                <a:close/>
              </a:path>
            </a:pathLst>
          </a:custGeom>
          <a:blipFill>
            <a:blip r:embed="rId3"/>
            <a:stretch>
              <a:fillRect/>
            </a:stretch>
          </a:blipFill>
        </p:spPr>
      </p:sp>
      <p:sp>
        <p:nvSpPr>
          <p:cNvPr id="8" name="TextBox 8"/>
          <p:cNvSpPr txBox="1"/>
          <p:nvPr/>
        </p:nvSpPr>
        <p:spPr>
          <a:xfrm>
            <a:off x="0" y="637834"/>
            <a:ext cx="5627273" cy="1362075"/>
          </a:xfrm>
          <a:prstGeom prst="rect">
            <a:avLst/>
          </a:prstGeom>
        </p:spPr>
        <p:txBody>
          <a:bodyPr lIns="0" tIns="0" rIns="0" bIns="0" rtlCol="0" anchor="t">
            <a:spAutoFit/>
          </a:bodyPr>
          <a:lstStyle/>
          <a:p>
            <a:pPr algn="ctr">
              <a:lnSpc>
                <a:spcPts val="5250"/>
              </a:lnSpc>
            </a:pPr>
            <a:r>
              <a:rPr lang="en-US" sz="5000">
                <a:solidFill>
                  <a:srgbClr val="FFFFFF"/>
                </a:solidFill>
                <a:latin typeface="Canva Sans Bold"/>
              </a:rPr>
              <a:t>What we have tried to build</a:t>
            </a:r>
          </a:p>
        </p:txBody>
      </p:sp>
      <p:sp>
        <p:nvSpPr>
          <p:cNvPr id="9" name="TextBox 9"/>
          <p:cNvSpPr txBox="1"/>
          <p:nvPr/>
        </p:nvSpPr>
        <p:spPr>
          <a:xfrm>
            <a:off x="193112" y="2264703"/>
            <a:ext cx="6796647" cy="7197725"/>
          </a:xfrm>
          <a:prstGeom prst="rect">
            <a:avLst/>
          </a:prstGeom>
        </p:spPr>
        <p:txBody>
          <a:bodyPr lIns="0" tIns="0" rIns="0" bIns="0" rtlCol="0" anchor="t">
            <a:spAutoFit/>
          </a:bodyPr>
          <a:lstStyle/>
          <a:p>
            <a:pPr algn="just">
              <a:lnSpc>
                <a:spcPts val="3174"/>
              </a:lnSpc>
            </a:pPr>
            <a:r>
              <a:rPr lang="en-US" sz="2499" spc="-117">
                <a:solidFill>
                  <a:srgbClr val="FFFFFF"/>
                </a:solidFill>
                <a:latin typeface="Canva Sans"/>
              </a:rPr>
              <a:t>In our implementation, we have utilized three key technology stacks: </a:t>
            </a:r>
            <a:r>
              <a:rPr lang="en-US" sz="2499" spc="-117">
                <a:solidFill>
                  <a:srgbClr val="EEB7F5"/>
                </a:solidFill>
                <a:latin typeface="Canva Sans Bold Italics"/>
              </a:rPr>
              <a:t>Angular, Java, and Node.js. Angular</a:t>
            </a:r>
            <a:r>
              <a:rPr lang="en-US" sz="2499" spc="-117">
                <a:solidFill>
                  <a:srgbClr val="E4C9E5"/>
                </a:solidFill>
                <a:latin typeface="Canva Sans"/>
              </a:rPr>
              <a:t> </a:t>
            </a:r>
            <a:r>
              <a:rPr lang="en-US" sz="2499" spc="-117">
                <a:solidFill>
                  <a:srgbClr val="FFFFFF"/>
                </a:solidFill>
                <a:latin typeface="Canva Sans"/>
              </a:rPr>
              <a:t>serves as the frontend framework, while </a:t>
            </a:r>
            <a:r>
              <a:rPr lang="en-US" sz="2499" spc="-117">
                <a:solidFill>
                  <a:srgbClr val="EEB7F5"/>
                </a:solidFill>
                <a:latin typeface="Canva Sans Bold Italics"/>
              </a:rPr>
              <a:t>Node.js</a:t>
            </a:r>
            <a:r>
              <a:rPr lang="en-US" sz="2499" spc="-117">
                <a:solidFill>
                  <a:srgbClr val="FFFFFF"/>
                </a:solidFill>
                <a:latin typeface="Canva Sans"/>
              </a:rPr>
              <a:t> acts as the backend, with Java functioning as the server. Node.js operates as a proxy server in our architecture.</a:t>
            </a:r>
          </a:p>
          <a:p>
            <a:pPr algn="ctr">
              <a:lnSpc>
                <a:spcPts val="3174"/>
              </a:lnSpc>
            </a:pPr>
            <a:endParaRPr lang="en-US" sz="2499" spc="-117">
              <a:solidFill>
                <a:srgbClr val="FFFFFF"/>
              </a:solidFill>
              <a:latin typeface="Canva Sans"/>
            </a:endParaRPr>
          </a:p>
          <a:p>
            <a:pPr algn="just">
              <a:lnSpc>
                <a:spcPts val="3174"/>
              </a:lnSpc>
            </a:pPr>
            <a:r>
              <a:rPr lang="en-US" sz="2499" spc="-117">
                <a:solidFill>
                  <a:srgbClr val="FFFFFF"/>
                </a:solidFill>
                <a:latin typeface="Canva Sans"/>
              </a:rPr>
              <a:t>To establish communication between the Java server and Angular, as well as between Node.js and Java, we have employed </a:t>
            </a:r>
            <a:r>
              <a:rPr lang="en-US" sz="2499" spc="-117">
                <a:solidFill>
                  <a:srgbClr val="EEB7F5"/>
                </a:solidFill>
                <a:latin typeface="Canva Sans Bold Italics"/>
              </a:rPr>
              <a:t>socket connections</a:t>
            </a:r>
            <a:r>
              <a:rPr lang="en-US" sz="2499" spc="-117">
                <a:solidFill>
                  <a:srgbClr val="FFFFFF"/>
                </a:solidFill>
                <a:latin typeface="Canva Sans"/>
              </a:rPr>
              <a:t>. The Java server transmits raw data in the form of byte streams to Node.js, which handles the reading and processing of this data. Subsequently, Node.js sends the processed data to the user's browser (Angular), where it is rendered and displayed.</a:t>
            </a:r>
          </a:p>
          <a:p>
            <a:pPr algn="ctr">
              <a:lnSpc>
                <a:spcPts val="3174"/>
              </a:lnSpc>
            </a:pPr>
            <a:endParaRPr lang="en-US" sz="2499" spc="-117">
              <a:solidFill>
                <a:srgbClr val="FFFFFF"/>
              </a:solidFill>
              <a:latin typeface="Canva Sans"/>
            </a:endParaRPr>
          </a:p>
          <a:p>
            <a:pPr algn="ctr">
              <a:lnSpc>
                <a:spcPts val="3174"/>
              </a:lnSpc>
            </a:pPr>
            <a:endParaRPr lang="en-US" sz="2499" spc="-117">
              <a:solidFill>
                <a:srgbClr val="FFFFFF"/>
              </a:solidFill>
              <a:latin typeface="Canva Sans"/>
            </a:endParaRPr>
          </a:p>
        </p:txBody>
      </p:sp>
      <p:sp>
        <p:nvSpPr>
          <p:cNvPr id="10" name="TextBox 10"/>
          <p:cNvSpPr txBox="1"/>
          <p:nvPr/>
        </p:nvSpPr>
        <p:spPr>
          <a:xfrm>
            <a:off x="225813" y="8824888"/>
            <a:ext cx="17836375" cy="1196975"/>
          </a:xfrm>
          <a:prstGeom prst="rect">
            <a:avLst/>
          </a:prstGeom>
        </p:spPr>
        <p:txBody>
          <a:bodyPr lIns="0" tIns="0" rIns="0" bIns="0" rtlCol="0" anchor="t">
            <a:spAutoFit/>
          </a:bodyPr>
          <a:lstStyle/>
          <a:p>
            <a:pPr marL="0" lvl="0" indent="0" algn="just">
              <a:lnSpc>
                <a:spcPts val="3174"/>
              </a:lnSpc>
              <a:spcBef>
                <a:spcPct val="0"/>
              </a:spcBef>
            </a:pPr>
            <a:r>
              <a:rPr lang="en-US" sz="2499" u="none" spc="-117">
                <a:solidFill>
                  <a:srgbClr val="FFFFFF"/>
                </a:solidFill>
                <a:latin typeface="Canva Sans"/>
              </a:rPr>
              <a:t>By leveraging this implementation, we have achieved an </a:t>
            </a:r>
            <a:r>
              <a:rPr lang="en-US" sz="2499" u="none" spc="-117">
                <a:solidFill>
                  <a:srgbClr val="EEB7F5"/>
                </a:solidFill>
                <a:latin typeface="Canva Sans Bold Italics"/>
              </a:rPr>
              <a:t>efficient and synchronized flow of data between the server-side components (Java and Node.js) and the client-side application (Angular)</a:t>
            </a:r>
            <a:r>
              <a:rPr lang="en-US" sz="2499" u="none" spc="-117">
                <a:solidFill>
                  <a:srgbClr val="FFFFFF"/>
                </a:solidFill>
                <a:latin typeface="Canva Sans"/>
              </a:rPr>
              <a:t>. This architecture allows for real-time updates and a seamless user experience.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1874" b="21875"/>
          <a:stretch>
            <a:fillRect/>
          </a:stretch>
        </p:blipFill>
        <p:spPr>
          <a:xfrm>
            <a:off x="0" y="0"/>
            <a:ext cx="18288000" cy="10287000"/>
          </a:xfrm>
          <a:prstGeom prst="rect">
            <a:avLst/>
          </a:prstGeom>
        </p:spPr>
      </p:pic>
      <p:grpSp>
        <p:nvGrpSpPr>
          <p:cNvPr id="3" name="Group 3"/>
          <p:cNvGrpSpPr/>
          <p:nvPr/>
        </p:nvGrpSpPr>
        <p:grpSpPr>
          <a:xfrm rot="5400000">
            <a:off x="15115460" y="-1434335"/>
            <a:ext cx="457541" cy="3764158"/>
            <a:chOff x="0" y="0"/>
            <a:chExt cx="120505" cy="991383"/>
          </a:xfrm>
        </p:grpSpPr>
        <p:sp>
          <p:nvSpPr>
            <p:cNvPr id="4" name="Freeform 4"/>
            <p:cNvSpPr/>
            <p:nvPr/>
          </p:nvSpPr>
          <p:spPr>
            <a:xfrm>
              <a:off x="0" y="0"/>
              <a:ext cx="120505" cy="991383"/>
            </a:xfrm>
            <a:custGeom>
              <a:avLst/>
              <a:gdLst/>
              <a:ahLst/>
              <a:cxnLst/>
              <a:rect l="l" t="t" r="r" b="b"/>
              <a:pathLst>
                <a:path w="120505" h="991383">
                  <a:moveTo>
                    <a:pt x="60252" y="0"/>
                  </a:moveTo>
                  <a:lnTo>
                    <a:pt x="60252" y="0"/>
                  </a:lnTo>
                  <a:cubicBezTo>
                    <a:pt x="93529" y="0"/>
                    <a:pt x="120505" y="26976"/>
                    <a:pt x="120505" y="60252"/>
                  </a:cubicBezTo>
                  <a:lnTo>
                    <a:pt x="120505" y="931131"/>
                  </a:lnTo>
                  <a:cubicBezTo>
                    <a:pt x="120505" y="947111"/>
                    <a:pt x="114157" y="962436"/>
                    <a:pt x="102857" y="973736"/>
                  </a:cubicBezTo>
                  <a:cubicBezTo>
                    <a:pt x="91558" y="985035"/>
                    <a:pt x="76232" y="991383"/>
                    <a:pt x="60252" y="991383"/>
                  </a:cubicBezTo>
                  <a:lnTo>
                    <a:pt x="60252" y="991383"/>
                  </a:lnTo>
                  <a:cubicBezTo>
                    <a:pt x="44272" y="991383"/>
                    <a:pt x="28947" y="985035"/>
                    <a:pt x="17648" y="973736"/>
                  </a:cubicBezTo>
                  <a:cubicBezTo>
                    <a:pt x="6348" y="962436"/>
                    <a:pt x="0" y="947111"/>
                    <a:pt x="0" y="931131"/>
                  </a:cubicBezTo>
                  <a:lnTo>
                    <a:pt x="0" y="60252"/>
                  </a:lnTo>
                  <a:cubicBezTo>
                    <a:pt x="0" y="44272"/>
                    <a:pt x="6348" y="28947"/>
                    <a:pt x="17648" y="17648"/>
                  </a:cubicBezTo>
                  <a:cubicBezTo>
                    <a:pt x="28947" y="6348"/>
                    <a:pt x="44272" y="0"/>
                    <a:pt x="60252" y="0"/>
                  </a:cubicBezTo>
                  <a:close/>
                </a:path>
              </a:pathLst>
            </a:custGeom>
            <a:solidFill>
              <a:srgbClr val="E4C9E5"/>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499"/>
                </a:lnSpc>
              </a:pPr>
              <a:endParaRPr/>
            </a:p>
          </p:txBody>
        </p:sp>
      </p:grpSp>
      <p:sp>
        <p:nvSpPr>
          <p:cNvPr id="6" name="AutoShape 6"/>
          <p:cNvSpPr/>
          <p:nvPr/>
        </p:nvSpPr>
        <p:spPr>
          <a:xfrm>
            <a:off x="15347066" y="8387650"/>
            <a:ext cx="2940934" cy="0"/>
          </a:xfrm>
          <a:prstGeom prst="line">
            <a:avLst/>
          </a:prstGeom>
          <a:ln w="9525" cap="flat">
            <a:solidFill>
              <a:srgbClr val="EEB7F5"/>
            </a:solidFill>
            <a:prstDash val="solid"/>
            <a:headEnd type="none" w="sm" len="sm"/>
            <a:tailEnd type="none" w="sm" len="sm"/>
          </a:ln>
        </p:spPr>
      </p:sp>
      <p:sp>
        <p:nvSpPr>
          <p:cNvPr id="7" name="Freeform 7"/>
          <p:cNvSpPr/>
          <p:nvPr/>
        </p:nvSpPr>
        <p:spPr>
          <a:xfrm>
            <a:off x="476879" y="676514"/>
            <a:ext cx="12354799" cy="8993737"/>
          </a:xfrm>
          <a:custGeom>
            <a:avLst/>
            <a:gdLst/>
            <a:ahLst/>
            <a:cxnLst/>
            <a:rect l="l" t="t" r="r" b="b"/>
            <a:pathLst>
              <a:path w="12354799" h="8993737">
                <a:moveTo>
                  <a:pt x="0" y="0"/>
                </a:moveTo>
                <a:lnTo>
                  <a:pt x="12354799" y="0"/>
                </a:lnTo>
                <a:lnTo>
                  <a:pt x="12354799" y="8993738"/>
                </a:lnTo>
                <a:lnTo>
                  <a:pt x="0" y="8993738"/>
                </a:lnTo>
                <a:lnTo>
                  <a:pt x="0" y="0"/>
                </a:lnTo>
                <a:close/>
              </a:path>
            </a:pathLst>
          </a:custGeom>
          <a:blipFill>
            <a:blip r:embed="rId3"/>
            <a:stretch>
              <a:fillRect/>
            </a:stretch>
          </a:blipFill>
        </p:spPr>
      </p:sp>
      <p:sp>
        <p:nvSpPr>
          <p:cNvPr id="8" name="TextBox 8"/>
          <p:cNvSpPr txBox="1"/>
          <p:nvPr/>
        </p:nvSpPr>
        <p:spPr>
          <a:xfrm>
            <a:off x="12530594" y="285648"/>
            <a:ext cx="5627273" cy="1362075"/>
          </a:xfrm>
          <a:prstGeom prst="rect">
            <a:avLst/>
          </a:prstGeom>
        </p:spPr>
        <p:txBody>
          <a:bodyPr lIns="0" tIns="0" rIns="0" bIns="0" rtlCol="0" anchor="t">
            <a:spAutoFit/>
          </a:bodyPr>
          <a:lstStyle/>
          <a:p>
            <a:pPr algn="ctr">
              <a:lnSpc>
                <a:spcPts val="5250"/>
              </a:lnSpc>
            </a:pPr>
            <a:r>
              <a:rPr lang="en-US" sz="5000">
                <a:solidFill>
                  <a:srgbClr val="FFFFFF"/>
                </a:solidFill>
                <a:latin typeface="Canva Sans Bold"/>
              </a:rPr>
              <a:t>What we have tried to build</a:t>
            </a:r>
          </a:p>
        </p:txBody>
      </p:sp>
      <p:sp>
        <p:nvSpPr>
          <p:cNvPr id="9" name="TextBox 9"/>
          <p:cNvSpPr txBox="1"/>
          <p:nvPr/>
        </p:nvSpPr>
        <p:spPr>
          <a:xfrm>
            <a:off x="13256535" y="7857571"/>
            <a:ext cx="4175391" cy="372745"/>
          </a:xfrm>
          <a:prstGeom prst="rect">
            <a:avLst/>
          </a:prstGeom>
        </p:spPr>
        <p:txBody>
          <a:bodyPr lIns="0" tIns="0" rIns="0" bIns="0" rtlCol="0" anchor="t">
            <a:spAutoFit/>
          </a:bodyPr>
          <a:lstStyle/>
          <a:p>
            <a:pPr algn="ctr">
              <a:lnSpc>
                <a:spcPts val="3079"/>
              </a:lnSpc>
              <a:spcBef>
                <a:spcPct val="0"/>
              </a:spcBef>
            </a:pPr>
            <a:r>
              <a:rPr lang="en-US" sz="2199">
                <a:solidFill>
                  <a:srgbClr val="FFFFFF"/>
                </a:solidFill>
                <a:latin typeface="Canva Sans Italics"/>
              </a:rPr>
              <a:t>Sequence Diagram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srcRect t="21874" b="21875"/>
          <a:stretch>
            <a:fillRect/>
          </a:stretch>
        </p:blipFill>
        <p:spPr>
          <a:xfrm flipV="1">
            <a:off x="0" y="0"/>
            <a:ext cx="18288000" cy="10287000"/>
          </a:xfrm>
          <a:prstGeom prst="rect">
            <a:avLst/>
          </a:prstGeom>
        </p:spPr>
      </p:pic>
      <p:sp>
        <p:nvSpPr>
          <p:cNvPr id="3" name="AutoShape 3"/>
          <p:cNvSpPr/>
          <p:nvPr/>
        </p:nvSpPr>
        <p:spPr>
          <a:xfrm>
            <a:off x="88628" y="2574537"/>
            <a:ext cx="2940934" cy="0"/>
          </a:xfrm>
          <a:prstGeom prst="line">
            <a:avLst/>
          </a:prstGeom>
          <a:ln w="9525" cap="flat">
            <a:solidFill>
              <a:srgbClr val="FFA974"/>
            </a:solidFill>
            <a:prstDash val="solid"/>
            <a:headEnd type="none" w="sm" len="sm"/>
            <a:tailEnd type="none" w="sm" len="sm"/>
          </a:ln>
        </p:spPr>
      </p:sp>
      <p:pic>
        <p:nvPicPr>
          <p:cNvPr id="4" name="Picture 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b="1045"/>
          <a:stretch>
            <a:fillRect/>
          </a:stretch>
        </p:blipFill>
        <p:spPr>
          <a:xfrm>
            <a:off x="0" y="0"/>
            <a:ext cx="18238091" cy="10287000"/>
          </a:xfrm>
          <a:prstGeom prst="rect">
            <a:avLst/>
          </a:prstGeom>
        </p:spPr>
      </p:pic>
      <p:grpSp>
        <p:nvGrpSpPr>
          <p:cNvPr id="5" name="Group 5"/>
          <p:cNvGrpSpPr/>
          <p:nvPr/>
        </p:nvGrpSpPr>
        <p:grpSpPr>
          <a:xfrm>
            <a:off x="0" y="0"/>
            <a:ext cx="18288000" cy="10287000"/>
            <a:chOff x="0" y="0"/>
            <a:chExt cx="4816593" cy="2709333"/>
          </a:xfrm>
        </p:grpSpPr>
        <p:sp>
          <p:nvSpPr>
            <p:cNvPr id="6" name="Freeform 6"/>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12A35">
                <a:alpha val="81961"/>
              </a:srgbClr>
            </a:solidFill>
          </p:spPr>
        </p:sp>
        <p:sp>
          <p:nvSpPr>
            <p:cNvPr id="7" name="TextBox 7"/>
            <p:cNvSpPr txBox="1"/>
            <p:nvPr/>
          </p:nvSpPr>
          <p:spPr>
            <a:xfrm>
              <a:off x="0" y="85725"/>
              <a:ext cx="812800" cy="727075"/>
            </a:xfrm>
            <a:prstGeom prst="rect">
              <a:avLst/>
            </a:prstGeom>
          </p:spPr>
          <p:txBody>
            <a:bodyPr lIns="50800" tIns="50800" rIns="50800" bIns="50800" rtlCol="0" anchor="ctr"/>
            <a:lstStyle/>
            <a:p>
              <a:pPr marL="0" lvl="0" indent="0" algn="ctr">
                <a:lnSpc>
                  <a:spcPts val="5000"/>
                </a:lnSpc>
                <a:spcBef>
                  <a:spcPct val="0"/>
                </a:spcBef>
              </a:pPr>
              <a:endParaRPr/>
            </a:p>
          </p:txBody>
        </p:sp>
      </p:grpSp>
      <p:grpSp>
        <p:nvGrpSpPr>
          <p:cNvPr id="8" name="Group 8"/>
          <p:cNvGrpSpPr/>
          <p:nvPr/>
        </p:nvGrpSpPr>
        <p:grpSpPr>
          <a:xfrm rot="5400000">
            <a:off x="2082662" y="5039878"/>
            <a:ext cx="457541" cy="3529689"/>
            <a:chOff x="0" y="0"/>
            <a:chExt cx="120505" cy="929630"/>
          </a:xfrm>
        </p:grpSpPr>
        <p:sp>
          <p:nvSpPr>
            <p:cNvPr id="9" name="Freeform 9"/>
            <p:cNvSpPr/>
            <p:nvPr/>
          </p:nvSpPr>
          <p:spPr>
            <a:xfrm>
              <a:off x="0" y="0"/>
              <a:ext cx="120505" cy="929630"/>
            </a:xfrm>
            <a:custGeom>
              <a:avLst/>
              <a:gdLst/>
              <a:ahLst/>
              <a:cxnLst/>
              <a:rect l="l" t="t" r="r" b="b"/>
              <a:pathLst>
                <a:path w="120505" h="929630">
                  <a:moveTo>
                    <a:pt x="60252" y="0"/>
                  </a:moveTo>
                  <a:lnTo>
                    <a:pt x="60252" y="0"/>
                  </a:lnTo>
                  <a:cubicBezTo>
                    <a:pt x="93529" y="0"/>
                    <a:pt x="120505" y="26976"/>
                    <a:pt x="120505" y="60252"/>
                  </a:cubicBezTo>
                  <a:lnTo>
                    <a:pt x="120505" y="869378"/>
                  </a:lnTo>
                  <a:cubicBezTo>
                    <a:pt x="120505" y="885358"/>
                    <a:pt x="114157" y="900683"/>
                    <a:pt x="102857" y="911983"/>
                  </a:cubicBezTo>
                  <a:cubicBezTo>
                    <a:pt x="91558" y="923282"/>
                    <a:pt x="76232" y="929630"/>
                    <a:pt x="60252" y="929630"/>
                  </a:cubicBezTo>
                  <a:lnTo>
                    <a:pt x="60252" y="929630"/>
                  </a:lnTo>
                  <a:cubicBezTo>
                    <a:pt x="44272" y="929630"/>
                    <a:pt x="28947" y="923282"/>
                    <a:pt x="17648" y="911983"/>
                  </a:cubicBezTo>
                  <a:cubicBezTo>
                    <a:pt x="6348" y="900683"/>
                    <a:pt x="0" y="885358"/>
                    <a:pt x="0" y="869378"/>
                  </a:cubicBezTo>
                  <a:lnTo>
                    <a:pt x="0" y="60252"/>
                  </a:lnTo>
                  <a:cubicBezTo>
                    <a:pt x="0" y="44272"/>
                    <a:pt x="6348" y="28947"/>
                    <a:pt x="17648" y="17648"/>
                  </a:cubicBezTo>
                  <a:cubicBezTo>
                    <a:pt x="28947" y="6348"/>
                    <a:pt x="44272" y="0"/>
                    <a:pt x="60252" y="0"/>
                  </a:cubicBezTo>
                  <a:close/>
                </a:path>
              </a:pathLst>
            </a:custGeom>
            <a:solidFill>
              <a:srgbClr val="E4C9E5"/>
            </a:solidFill>
          </p:spPr>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3499"/>
                </a:lnSpc>
              </a:pPr>
              <a:endParaRPr/>
            </a:p>
          </p:txBody>
        </p:sp>
      </p:grpSp>
      <p:sp>
        <p:nvSpPr>
          <p:cNvPr id="11" name="AutoShape 11"/>
          <p:cNvSpPr/>
          <p:nvPr/>
        </p:nvSpPr>
        <p:spPr>
          <a:xfrm>
            <a:off x="15297157" y="8955219"/>
            <a:ext cx="2940934" cy="0"/>
          </a:xfrm>
          <a:prstGeom prst="line">
            <a:avLst/>
          </a:prstGeom>
          <a:ln w="9525" cap="flat">
            <a:solidFill>
              <a:srgbClr val="FFA974"/>
            </a:solidFill>
            <a:prstDash val="solid"/>
            <a:headEnd type="none" w="sm" len="sm"/>
            <a:tailEnd type="none" w="sm" len="sm"/>
          </a:ln>
        </p:spPr>
      </p:sp>
      <p:sp>
        <p:nvSpPr>
          <p:cNvPr id="12" name="TextBox 12"/>
          <p:cNvSpPr txBox="1"/>
          <p:nvPr/>
        </p:nvSpPr>
        <p:spPr>
          <a:xfrm>
            <a:off x="88628" y="7915909"/>
            <a:ext cx="10760916" cy="2223771"/>
          </a:xfrm>
          <a:prstGeom prst="rect">
            <a:avLst/>
          </a:prstGeom>
        </p:spPr>
        <p:txBody>
          <a:bodyPr lIns="0" tIns="0" rIns="0" bIns="0" rtlCol="0" anchor="t">
            <a:spAutoFit/>
          </a:bodyPr>
          <a:lstStyle/>
          <a:p>
            <a:pPr marL="690876" lvl="1" indent="-345438">
              <a:lnSpc>
                <a:spcPts val="4479"/>
              </a:lnSpc>
              <a:buFont typeface="Arial"/>
              <a:buChar char="•"/>
            </a:pPr>
            <a:r>
              <a:rPr lang="en-US" sz="3199">
                <a:solidFill>
                  <a:srgbClr val="FFFFFF"/>
                </a:solidFill>
                <a:latin typeface="Canva Sans Bold"/>
              </a:rPr>
              <a:t>Front End Development: </a:t>
            </a:r>
            <a:r>
              <a:rPr lang="en-US" sz="3199">
                <a:solidFill>
                  <a:srgbClr val="FFFFFF"/>
                </a:solidFill>
                <a:latin typeface="Canva Sans"/>
              </a:rPr>
              <a:t>HTML &amp; CSS</a:t>
            </a:r>
          </a:p>
          <a:p>
            <a:pPr marL="690876" lvl="1" indent="-345438">
              <a:lnSpc>
                <a:spcPts val="4479"/>
              </a:lnSpc>
              <a:buFont typeface="Arial"/>
              <a:buChar char="•"/>
            </a:pPr>
            <a:r>
              <a:rPr lang="en-US" sz="3199">
                <a:solidFill>
                  <a:srgbClr val="FFFFFF"/>
                </a:solidFill>
                <a:latin typeface="Canva Sans Bold"/>
              </a:rPr>
              <a:t>Angular (Socket Programming)</a:t>
            </a:r>
          </a:p>
          <a:p>
            <a:pPr marL="690876" lvl="1" indent="-345438">
              <a:lnSpc>
                <a:spcPts val="4479"/>
              </a:lnSpc>
              <a:buFont typeface="Arial"/>
              <a:buChar char="•"/>
            </a:pPr>
            <a:r>
              <a:rPr lang="en-US" sz="3199">
                <a:solidFill>
                  <a:srgbClr val="FFFFFF"/>
                </a:solidFill>
                <a:latin typeface="Canva Sans Bold"/>
              </a:rPr>
              <a:t>Server: </a:t>
            </a:r>
            <a:r>
              <a:rPr lang="en-US" sz="3199">
                <a:solidFill>
                  <a:srgbClr val="FFFFFF"/>
                </a:solidFill>
                <a:latin typeface="Canva Sans"/>
              </a:rPr>
              <a:t>Java</a:t>
            </a:r>
          </a:p>
          <a:p>
            <a:pPr marL="690876" lvl="1" indent="-345438" algn="l">
              <a:lnSpc>
                <a:spcPts val="4479"/>
              </a:lnSpc>
              <a:buFont typeface="Arial"/>
              <a:buChar char="•"/>
            </a:pPr>
            <a:r>
              <a:rPr lang="en-US" sz="3199">
                <a:solidFill>
                  <a:srgbClr val="FFFFFF"/>
                </a:solidFill>
                <a:latin typeface="Canva Sans Bold"/>
              </a:rPr>
              <a:t>Back End Development: </a:t>
            </a:r>
            <a:r>
              <a:rPr lang="en-US" sz="3199">
                <a:solidFill>
                  <a:srgbClr val="FFFFFF"/>
                </a:solidFill>
                <a:latin typeface="Canva Sans"/>
              </a:rPr>
              <a:t>ReactJs</a:t>
            </a:r>
          </a:p>
        </p:txBody>
      </p:sp>
      <p:sp>
        <p:nvSpPr>
          <p:cNvPr id="13" name="TextBox 13"/>
          <p:cNvSpPr txBox="1"/>
          <p:nvPr/>
        </p:nvSpPr>
        <p:spPr>
          <a:xfrm>
            <a:off x="88628" y="6871398"/>
            <a:ext cx="4445609" cy="1022986"/>
          </a:xfrm>
          <a:prstGeom prst="rect">
            <a:avLst/>
          </a:prstGeom>
        </p:spPr>
        <p:txBody>
          <a:bodyPr lIns="0" tIns="0" rIns="0" bIns="0" rtlCol="0" anchor="t">
            <a:spAutoFit/>
          </a:bodyPr>
          <a:lstStyle/>
          <a:p>
            <a:pPr algn="ctr">
              <a:lnSpc>
                <a:spcPts val="3900"/>
              </a:lnSpc>
            </a:pPr>
            <a:r>
              <a:rPr lang="en-US" sz="3900">
                <a:solidFill>
                  <a:srgbClr val="FFFFFF"/>
                </a:solidFill>
                <a:latin typeface="Canva Sans Bold"/>
              </a:rPr>
              <a:t>Technologies Used</a:t>
            </a:r>
          </a:p>
        </p:txBody>
      </p:sp>
      <p:sp>
        <p:nvSpPr>
          <p:cNvPr id="14" name="Freeform 14"/>
          <p:cNvSpPr/>
          <p:nvPr/>
        </p:nvSpPr>
        <p:spPr>
          <a:xfrm>
            <a:off x="5469086" y="0"/>
            <a:ext cx="12769005" cy="7960252"/>
          </a:xfrm>
          <a:custGeom>
            <a:avLst/>
            <a:gdLst/>
            <a:ahLst/>
            <a:cxnLst/>
            <a:rect l="l" t="t" r="r" b="b"/>
            <a:pathLst>
              <a:path w="12769005" h="7960252">
                <a:moveTo>
                  <a:pt x="0" y="0"/>
                </a:moveTo>
                <a:lnTo>
                  <a:pt x="12769005" y="0"/>
                </a:lnTo>
                <a:lnTo>
                  <a:pt x="12769005" y="7960252"/>
                </a:lnTo>
                <a:lnTo>
                  <a:pt x="0" y="7960252"/>
                </a:lnTo>
                <a:lnTo>
                  <a:pt x="0" y="0"/>
                </a:lnTo>
                <a:close/>
              </a:path>
            </a:pathLst>
          </a:custGeom>
          <a:blipFill>
            <a:blip r:embed="rId6"/>
            <a:stretch>
              <a:fillRect/>
            </a:stretch>
          </a:blipFill>
        </p:spPr>
      </p:sp>
      <p:grpSp>
        <p:nvGrpSpPr>
          <p:cNvPr id="15" name="Group 15"/>
          <p:cNvGrpSpPr/>
          <p:nvPr/>
        </p:nvGrpSpPr>
        <p:grpSpPr>
          <a:xfrm rot="5400000">
            <a:off x="2771188" y="-47007"/>
            <a:ext cx="457541" cy="3052974"/>
            <a:chOff x="0" y="0"/>
            <a:chExt cx="120505" cy="804075"/>
          </a:xfrm>
        </p:grpSpPr>
        <p:sp>
          <p:nvSpPr>
            <p:cNvPr id="16" name="Freeform 16"/>
            <p:cNvSpPr/>
            <p:nvPr/>
          </p:nvSpPr>
          <p:spPr>
            <a:xfrm>
              <a:off x="0" y="0"/>
              <a:ext cx="120505" cy="804075"/>
            </a:xfrm>
            <a:custGeom>
              <a:avLst/>
              <a:gdLst/>
              <a:ahLst/>
              <a:cxnLst/>
              <a:rect l="l" t="t" r="r" b="b"/>
              <a:pathLst>
                <a:path w="120505" h="804075">
                  <a:moveTo>
                    <a:pt x="60252" y="0"/>
                  </a:moveTo>
                  <a:lnTo>
                    <a:pt x="60252" y="0"/>
                  </a:lnTo>
                  <a:cubicBezTo>
                    <a:pt x="93529" y="0"/>
                    <a:pt x="120505" y="26976"/>
                    <a:pt x="120505" y="60252"/>
                  </a:cubicBezTo>
                  <a:lnTo>
                    <a:pt x="120505" y="743823"/>
                  </a:lnTo>
                  <a:cubicBezTo>
                    <a:pt x="120505" y="759803"/>
                    <a:pt x="114157" y="775128"/>
                    <a:pt x="102857" y="786428"/>
                  </a:cubicBezTo>
                  <a:cubicBezTo>
                    <a:pt x="91558" y="797727"/>
                    <a:pt x="76232" y="804075"/>
                    <a:pt x="60252" y="804075"/>
                  </a:cubicBezTo>
                  <a:lnTo>
                    <a:pt x="60252" y="804075"/>
                  </a:lnTo>
                  <a:cubicBezTo>
                    <a:pt x="44272" y="804075"/>
                    <a:pt x="28947" y="797727"/>
                    <a:pt x="17648" y="786428"/>
                  </a:cubicBezTo>
                  <a:cubicBezTo>
                    <a:pt x="6348" y="775128"/>
                    <a:pt x="0" y="759803"/>
                    <a:pt x="0" y="743823"/>
                  </a:cubicBezTo>
                  <a:lnTo>
                    <a:pt x="0" y="60252"/>
                  </a:lnTo>
                  <a:cubicBezTo>
                    <a:pt x="0" y="44272"/>
                    <a:pt x="6348" y="28947"/>
                    <a:pt x="17648" y="17648"/>
                  </a:cubicBezTo>
                  <a:cubicBezTo>
                    <a:pt x="28947" y="6348"/>
                    <a:pt x="44272" y="0"/>
                    <a:pt x="60252" y="0"/>
                  </a:cubicBezTo>
                  <a:close/>
                </a:path>
              </a:pathLst>
            </a:custGeom>
            <a:solidFill>
              <a:srgbClr val="E4C9E5"/>
            </a:solidFill>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3499"/>
                </a:lnSpc>
              </a:pPr>
              <a:endParaRPr/>
            </a:p>
          </p:txBody>
        </p:sp>
      </p:grpSp>
      <p:sp>
        <p:nvSpPr>
          <p:cNvPr id="18" name="TextBox 18"/>
          <p:cNvSpPr txBox="1"/>
          <p:nvPr/>
        </p:nvSpPr>
        <p:spPr>
          <a:xfrm>
            <a:off x="1473472" y="1422329"/>
            <a:ext cx="2993767" cy="1071245"/>
          </a:xfrm>
          <a:prstGeom prst="rect">
            <a:avLst/>
          </a:prstGeom>
        </p:spPr>
        <p:txBody>
          <a:bodyPr lIns="0" tIns="0" rIns="0" bIns="0" rtlCol="0" anchor="t">
            <a:spAutoFit/>
          </a:bodyPr>
          <a:lstStyle/>
          <a:p>
            <a:pPr algn="ctr">
              <a:lnSpc>
                <a:spcPts val="4254"/>
              </a:lnSpc>
            </a:pPr>
            <a:r>
              <a:rPr lang="en-US" sz="3699">
                <a:solidFill>
                  <a:srgbClr val="FFFFFF"/>
                </a:solidFill>
                <a:latin typeface="Canva Sans Bold"/>
              </a:rPr>
              <a:t>Our Website</a:t>
            </a:r>
          </a:p>
          <a:p>
            <a:pPr algn="ctr">
              <a:lnSpc>
                <a:spcPts val="4254"/>
              </a:lnSpc>
            </a:pPr>
            <a:r>
              <a:rPr lang="en-US" sz="3699">
                <a:solidFill>
                  <a:srgbClr val="FFFFFF"/>
                </a:solidFill>
                <a:latin typeface="Canva Sans Bold"/>
              </a:rPr>
              <a:t>Main Page UI</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srcRect t="21874" b="21875"/>
          <a:stretch>
            <a:fillRect/>
          </a:stretch>
        </p:blipFill>
        <p:spPr>
          <a:xfrm flipV="1">
            <a:off x="0" y="0"/>
            <a:ext cx="18288000" cy="10287000"/>
          </a:xfrm>
          <a:prstGeom prst="rect">
            <a:avLst/>
          </a:prstGeom>
        </p:spPr>
      </p:pic>
      <p:pic>
        <p:nvPicPr>
          <p:cNvPr id="3" name="Picture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a:stretch>
            <a:fillRect/>
          </a:stretch>
        </p:blipFill>
        <p:spPr>
          <a:xfrm>
            <a:off x="30079" y="0"/>
            <a:ext cx="18257921" cy="10303975"/>
          </a:xfrm>
          <a:prstGeom prst="rect">
            <a:avLst/>
          </a:prstGeom>
        </p:spPr>
      </p:pic>
      <p:grpSp>
        <p:nvGrpSpPr>
          <p:cNvPr id="4" name="Group 4"/>
          <p:cNvGrpSpPr/>
          <p:nvPr/>
        </p:nvGrpSpPr>
        <p:grpSpPr>
          <a:xfrm>
            <a:off x="30079" y="0"/>
            <a:ext cx="18288000" cy="10287000"/>
            <a:chOff x="0" y="0"/>
            <a:chExt cx="4816593" cy="2709333"/>
          </a:xfrm>
        </p:grpSpPr>
        <p:sp>
          <p:nvSpPr>
            <p:cNvPr id="5" name="Freeform 5"/>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212A35">
                <a:alpha val="81961"/>
              </a:srgbClr>
            </a:solidFill>
          </p:spPr>
        </p:sp>
        <p:sp>
          <p:nvSpPr>
            <p:cNvPr id="6" name="TextBox 6"/>
            <p:cNvSpPr txBox="1"/>
            <p:nvPr/>
          </p:nvSpPr>
          <p:spPr>
            <a:xfrm>
              <a:off x="0" y="-66675"/>
              <a:ext cx="812800" cy="879475"/>
            </a:xfrm>
            <a:prstGeom prst="rect">
              <a:avLst/>
            </a:prstGeom>
          </p:spPr>
          <p:txBody>
            <a:bodyPr lIns="50800" tIns="50800" rIns="50800" bIns="50800" rtlCol="0" anchor="ctr"/>
            <a:lstStyle/>
            <a:p>
              <a:pPr algn="ctr">
                <a:lnSpc>
                  <a:spcPts val="3499"/>
                </a:lnSpc>
              </a:pPr>
              <a:endParaRPr/>
            </a:p>
          </p:txBody>
        </p:sp>
      </p:grpSp>
      <p:grpSp>
        <p:nvGrpSpPr>
          <p:cNvPr id="7" name="Group 7"/>
          <p:cNvGrpSpPr/>
          <p:nvPr/>
        </p:nvGrpSpPr>
        <p:grpSpPr>
          <a:xfrm rot="5400000">
            <a:off x="14238372" y="-1981271"/>
            <a:ext cx="457541" cy="5230410"/>
            <a:chOff x="0" y="0"/>
            <a:chExt cx="120505" cy="1377557"/>
          </a:xfrm>
        </p:grpSpPr>
        <p:sp>
          <p:nvSpPr>
            <p:cNvPr id="8" name="Freeform 8"/>
            <p:cNvSpPr/>
            <p:nvPr/>
          </p:nvSpPr>
          <p:spPr>
            <a:xfrm>
              <a:off x="0" y="0"/>
              <a:ext cx="120505" cy="1377557"/>
            </a:xfrm>
            <a:custGeom>
              <a:avLst/>
              <a:gdLst/>
              <a:ahLst/>
              <a:cxnLst/>
              <a:rect l="l" t="t" r="r" b="b"/>
              <a:pathLst>
                <a:path w="120505" h="1377557">
                  <a:moveTo>
                    <a:pt x="60252" y="0"/>
                  </a:moveTo>
                  <a:lnTo>
                    <a:pt x="60252" y="0"/>
                  </a:lnTo>
                  <a:cubicBezTo>
                    <a:pt x="93529" y="0"/>
                    <a:pt x="120505" y="26976"/>
                    <a:pt x="120505" y="60252"/>
                  </a:cubicBezTo>
                  <a:lnTo>
                    <a:pt x="120505" y="1317304"/>
                  </a:lnTo>
                  <a:cubicBezTo>
                    <a:pt x="120505" y="1333284"/>
                    <a:pt x="114157" y="1348610"/>
                    <a:pt x="102857" y="1359909"/>
                  </a:cubicBezTo>
                  <a:cubicBezTo>
                    <a:pt x="91558" y="1371209"/>
                    <a:pt x="76232" y="1377557"/>
                    <a:pt x="60252" y="1377557"/>
                  </a:cubicBezTo>
                  <a:lnTo>
                    <a:pt x="60252" y="1377557"/>
                  </a:lnTo>
                  <a:cubicBezTo>
                    <a:pt x="44272" y="1377557"/>
                    <a:pt x="28947" y="1371209"/>
                    <a:pt x="17648" y="1359909"/>
                  </a:cubicBezTo>
                  <a:cubicBezTo>
                    <a:pt x="6348" y="1348610"/>
                    <a:pt x="0" y="1333284"/>
                    <a:pt x="0" y="1317304"/>
                  </a:cubicBezTo>
                  <a:lnTo>
                    <a:pt x="0" y="60252"/>
                  </a:lnTo>
                  <a:cubicBezTo>
                    <a:pt x="0" y="44272"/>
                    <a:pt x="6348" y="28947"/>
                    <a:pt x="17648" y="17648"/>
                  </a:cubicBezTo>
                  <a:cubicBezTo>
                    <a:pt x="28947" y="6348"/>
                    <a:pt x="44272" y="0"/>
                    <a:pt x="60252" y="0"/>
                  </a:cubicBezTo>
                  <a:close/>
                </a:path>
              </a:pathLst>
            </a:custGeom>
            <a:solidFill>
              <a:srgbClr val="E4C9E5"/>
            </a:solidFill>
          </p:spPr>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3499"/>
                </a:lnSpc>
              </a:pPr>
              <a:endParaRPr/>
            </a:p>
          </p:txBody>
        </p:sp>
      </p:grpSp>
      <p:sp>
        <p:nvSpPr>
          <p:cNvPr id="10" name="TextBox 10"/>
          <p:cNvSpPr txBox="1"/>
          <p:nvPr/>
        </p:nvSpPr>
        <p:spPr>
          <a:xfrm>
            <a:off x="11094933" y="471839"/>
            <a:ext cx="6744418" cy="2028825"/>
          </a:xfrm>
          <a:prstGeom prst="rect">
            <a:avLst/>
          </a:prstGeom>
        </p:spPr>
        <p:txBody>
          <a:bodyPr lIns="0" tIns="0" rIns="0" bIns="0" rtlCol="0" anchor="t">
            <a:spAutoFit/>
          </a:bodyPr>
          <a:lstStyle/>
          <a:p>
            <a:pPr algn="ctr">
              <a:lnSpc>
                <a:spcPts val="5250"/>
              </a:lnSpc>
            </a:pPr>
            <a:r>
              <a:rPr lang="en-US" sz="5000">
                <a:solidFill>
                  <a:srgbClr val="FFFFFF"/>
                </a:solidFill>
                <a:latin typeface="Canva Sans Bold"/>
              </a:rPr>
              <a:t>Why should you consider our solution for final round?</a:t>
            </a:r>
          </a:p>
        </p:txBody>
      </p:sp>
      <p:sp>
        <p:nvSpPr>
          <p:cNvPr id="11" name="TextBox 11"/>
          <p:cNvSpPr txBox="1"/>
          <p:nvPr/>
        </p:nvSpPr>
        <p:spPr>
          <a:xfrm>
            <a:off x="1058779" y="3140329"/>
            <a:ext cx="16230600" cy="6117971"/>
          </a:xfrm>
          <a:prstGeom prst="rect">
            <a:avLst/>
          </a:prstGeom>
        </p:spPr>
        <p:txBody>
          <a:bodyPr lIns="0" tIns="0" rIns="0" bIns="0" rtlCol="0" anchor="t">
            <a:spAutoFit/>
          </a:bodyPr>
          <a:lstStyle/>
          <a:p>
            <a:pPr>
              <a:lnSpc>
                <a:spcPts val="3743"/>
              </a:lnSpc>
            </a:pPr>
            <a:r>
              <a:rPr lang="en-US" sz="3599">
                <a:solidFill>
                  <a:srgbClr val="FFFFFF"/>
                </a:solidFill>
                <a:latin typeface="Canva Sans Bold"/>
              </a:rPr>
              <a:t>Key features we've offered in our website:</a:t>
            </a:r>
          </a:p>
          <a:p>
            <a:pPr>
              <a:lnSpc>
                <a:spcPts val="3743"/>
              </a:lnSpc>
            </a:pPr>
            <a:endParaRPr lang="en-US" sz="3599">
              <a:solidFill>
                <a:srgbClr val="FFFFFF"/>
              </a:solidFill>
              <a:latin typeface="Canva Sans Bold"/>
            </a:endParaRPr>
          </a:p>
          <a:p>
            <a:pPr marL="734055" lvl="1" indent="-367027" algn="just">
              <a:lnSpc>
                <a:spcPts val="3535"/>
              </a:lnSpc>
              <a:buFont typeface="Arial"/>
              <a:buChar char="•"/>
            </a:pPr>
            <a:r>
              <a:rPr lang="en-US" sz="3399">
                <a:solidFill>
                  <a:srgbClr val="FFFFFF"/>
                </a:solidFill>
                <a:latin typeface="Canva Sans"/>
              </a:rPr>
              <a:t>Real Time Sharing </a:t>
            </a:r>
          </a:p>
          <a:p>
            <a:pPr marL="734055" lvl="1" indent="-367027" algn="just">
              <a:lnSpc>
                <a:spcPts val="4759"/>
              </a:lnSpc>
              <a:buFont typeface="Arial"/>
              <a:buChar char="•"/>
            </a:pPr>
            <a:r>
              <a:rPr lang="en-US" sz="3399">
                <a:solidFill>
                  <a:srgbClr val="FFFFFF"/>
                </a:solidFill>
                <a:latin typeface="Canva Sans"/>
              </a:rPr>
              <a:t>In the Money and Out of the Money highlighting</a:t>
            </a:r>
          </a:p>
          <a:p>
            <a:pPr marL="734055" lvl="1" indent="-367027" algn="just">
              <a:lnSpc>
                <a:spcPts val="4759"/>
              </a:lnSpc>
              <a:buFont typeface="Arial"/>
              <a:buChar char="•"/>
            </a:pPr>
            <a:r>
              <a:rPr lang="en-US" sz="3399">
                <a:solidFill>
                  <a:srgbClr val="FFFFFF"/>
                </a:solidFill>
                <a:latin typeface="Canva Sans"/>
              </a:rPr>
              <a:t>Expiration Date Choice</a:t>
            </a:r>
          </a:p>
          <a:p>
            <a:pPr marL="734055" lvl="1" indent="-367027" algn="just">
              <a:lnSpc>
                <a:spcPts val="4759"/>
              </a:lnSpc>
              <a:buFont typeface="Arial"/>
              <a:buChar char="•"/>
            </a:pPr>
            <a:r>
              <a:rPr lang="en-US" sz="3399">
                <a:solidFill>
                  <a:srgbClr val="FFFFFF"/>
                </a:solidFill>
                <a:latin typeface="Canva Sans"/>
              </a:rPr>
              <a:t>Customisable Options to choose the required Bank</a:t>
            </a:r>
          </a:p>
          <a:p>
            <a:pPr marL="734055" lvl="1" indent="-367027" algn="just">
              <a:lnSpc>
                <a:spcPts val="4759"/>
              </a:lnSpc>
              <a:buFont typeface="Arial"/>
              <a:buChar char="•"/>
            </a:pPr>
            <a:r>
              <a:rPr lang="en-US" sz="3399">
                <a:solidFill>
                  <a:srgbClr val="FFFFFF"/>
                </a:solidFill>
                <a:latin typeface="Canva Sans"/>
              </a:rPr>
              <a:t>User friendly interface</a:t>
            </a:r>
          </a:p>
          <a:p>
            <a:pPr marL="734055" lvl="1" indent="-367027" algn="just">
              <a:lnSpc>
                <a:spcPts val="4759"/>
              </a:lnSpc>
              <a:buFont typeface="Arial"/>
              <a:buChar char="•"/>
            </a:pPr>
            <a:r>
              <a:rPr lang="en-US" sz="3399">
                <a:solidFill>
                  <a:srgbClr val="FFFFFF"/>
                </a:solidFill>
                <a:latin typeface="Canva Sans"/>
              </a:rPr>
              <a:t>Maximum accuracy IV is calculated and provided</a:t>
            </a:r>
          </a:p>
          <a:p>
            <a:pPr marL="734055" lvl="1" indent="-367027" algn="just">
              <a:lnSpc>
                <a:spcPts val="4759"/>
              </a:lnSpc>
              <a:buFont typeface="Arial"/>
              <a:buChar char="•"/>
            </a:pPr>
            <a:r>
              <a:rPr lang="en-US" sz="3399">
                <a:solidFill>
                  <a:srgbClr val="FFFFFF"/>
                </a:solidFill>
                <a:latin typeface="Canva Sans"/>
              </a:rPr>
              <a:t>Responsive web design</a:t>
            </a:r>
          </a:p>
          <a:p>
            <a:pPr marL="734055" lvl="1" indent="-367027" algn="just">
              <a:lnSpc>
                <a:spcPts val="4759"/>
              </a:lnSpc>
              <a:buFont typeface="Arial"/>
              <a:buChar char="•"/>
            </a:pPr>
            <a:r>
              <a:rPr lang="en-US" sz="3399">
                <a:solidFill>
                  <a:srgbClr val="FFFFFF"/>
                </a:solidFill>
                <a:latin typeface="Canva Sans"/>
              </a:rPr>
              <a:t>The UI's performance is exceptionally fast, with the table loading almost instantaneously, providing a seamless experience for the user.</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7248" b="17248"/>
          <a:stretch>
            <a:fillRect/>
          </a:stretch>
        </p:blipFill>
        <p:spPr>
          <a:xfrm>
            <a:off x="0" y="0"/>
            <a:ext cx="18288000" cy="10287000"/>
          </a:xfrm>
          <a:prstGeom prst="rect">
            <a:avLst/>
          </a:prstGeom>
        </p:spPr>
      </p:pic>
      <p:grpSp>
        <p:nvGrpSpPr>
          <p:cNvPr id="3" name="Group 3"/>
          <p:cNvGrpSpPr/>
          <p:nvPr/>
        </p:nvGrpSpPr>
        <p:grpSpPr>
          <a:xfrm rot="5400000">
            <a:off x="14220802" y="-605419"/>
            <a:ext cx="457541" cy="2810697"/>
            <a:chOff x="0" y="0"/>
            <a:chExt cx="120505" cy="740266"/>
          </a:xfrm>
        </p:grpSpPr>
        <p:sp>
          <p:nvSpPr>
            <p:cNvPr id="4" name="Freeform 4"/>
            <p:cNvSpPr/>
            <p:nvPr/>
          </p:nvSpPr>
          <p:spPr>
            <a:xfrm>
              <a:off x="0" y="0"/>
              <a:ext cx="120505" cy="740266"/>
            </a:xfrm>
            <a:custGeom>
              <a:avLst/>
              <a:gdLst/>
              <a:ahLst/>
              <a:cxnLst/>
              <a:rect l="l" t="t" r="r" b="b"/>
              <a:pathLst>
                <a:path w="120505" h="740266">
                  <a:moveTo>
                    <a:pt x="60252" y="0"/>
                  </a:moveTo>
                  <a:lnTo>
                    <a:pt x="60252" y="0"/>
                  </a:lnTo>
                  <a:cubicBezTo>
                    <a:pt x="93529" y="0"/>
                    <a:pt x="120505" y="26976"/>
                    <a:pt x="120505" y="60252"/>
                  </a:cubicBezTo>
                  <a:lnTo>
                    <a:pt x="120505" y="680013"/>
                  </a:lnTo>
                  <a:cubicBezTo>
                    <a:pt x="120505" y="695993"/>
                    <a:pt x="114157" y="711319"/>
                    <a:pt x="102857" y="722618"/>
                  </a:cubicBezTo>
                  <a:cubicBezTo>
                    <a:pt x="91558" y="733918"/>
                    <a:pt x="76232" y="740266"/>
                    <a:pt x="60252" y="740266"/>
                  </a:cubicBezTo>
                  <a:lnTo>
                    <a:pt x="60252" y="740266"/>
                  </a:lnTo>
                  <a:cubicBezTo>
                    <a:pt x="44272" y="740266"/>
                    <a:pt x="28947" y="733918"/>
                    <a:pt x="17648" y="722618"/>
                  </a:cubicBezTo>
                  <a:cubicBezTo>
                    <a:pt x="6348" y="711319"/>
                    <a:pt x="0" y="695993"/>
                    <a:pt x="0" y="680013"/>
                  </a:cubicBezTo>
                  <a:lnTo>
                    <a:pt x="0" y="60252"/>
                  </a:lnTo>
                  <a:cubicBezTo>
                    <a:pt x="0" y="44272"/>
                    <a:pt x="6348" y="28947"/>
                    <a:pt x="17648" y="17648"/>
                  </a:cubicBezTo>
                  <a:cubicBezTo>
                    <a:pt x="28947" y="6348"/>
                    <a:pt x="44272" y="0"/>
                    <a:pt x="60252" y="0"/>
                  </a:cubicBezTo>
                  <a:close/>
                </a:path>
              </a:pathLst>
            </a:custGeom>
            <a:solidFill>
              <a:srgbClr val="E4C9E5"/>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499"/>
                </a:lnSpc>
              </a:pPr>
              <a:endParaRPr/>
            </a:p>
          </p:txBody>
        </p:sp>
      </p:grpSp>
      <p:sp>
        <p:nvSpPr>
          <p:cNvPr id="6" name="TextBox 6"/>
          <p:cNvSpPr txBox="1"/>
          <p:nvPr/>
        </p:nvSpPr>
        <p:spPr>
          <a:xfrm>
            <a:off x="12637442" y="475909"/>
            <a:ext cx="3624262"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Conclusion</a:t>
            </a:r>
          </a:p>
        </p:txBody>
      </p:sp>
      <p:sp>
        <p:nvSpPr>
          <p:cNvPr id="7" name="TextBox 7"/>
          <p:cNvSpPr txBox="1"/>
          <p:nvPr/>
        </p:nvSpPr>
        <p:spPr>
          <a:xfrm>
            <a:off x="1028700" y="2525905"/>
            <a:ext cx="16481499" cy="6886629"/>
          </a:xfrm>
          <a:prstGeom prst="rect">
            <a:avLst/>
          </a:prstGeom>
        </p:spPr>
        <p:txBody>
          <a:bodyPr lIns="0" tIns="0" rIns="0" bIns="0" rtlCol="0" anchor="t">
            <a:spAutoFit/>
          </a:bodyPr>
          <a:lstStyle/>
          <a:p>
            <a:pPr algn="ctr">
              <a:lnSpc>
                <a:spcPts val="4479"/>
              </a:lnSpc>
            </a:pPr>
            <a:r>
              <a:rPr lang="en-US" sz="3199" dirty="0">
                <a:solidFill>
                  <a:srgbClr val="FFFFFF"/>
                </a:solidFill>
                <a:latin typeface="Canva Sans"/>
              </a:rPr>
              <a:t>In conclusion, our website offers real-time sharing of financial information, with a user-friendly interface and customizable options to choose the required bank. We provide accurate calculations of IV (Implied Volatility) and highlight the status of options as "In the Money" or "Out of the Money" based on their expiration date. The website's responsive design ensures a seamless experience, and the exceptionally fast performance allows for instant loading of tables.</a:t>
            </a:r>
          </a:p>
          <a:p>
            <a:pPr algn="ctr">
              <a:lnSpc>
                <a:spcPts val="4479"/>
              </a:lnSpc>
            </a:pPr>
            <a:endParaRPr lang="en-US" sz="3199" dirty="0">
              <a:solidFill>
                <a:srgbClr val="FFFFFF"/>
              </a:solidFill>
              <a:latin typeface="Canva Sans"/>
            </a:endParaRPr>
          </a:p>
          <a:p>
            <a:pPr algn="ctr">
              <a:lnSpc>
                <a:spcPts val="4479"/>
              </a:lnSpc>
            </a:pPr>
            <a:r>
              <a:rPr lang="en-US" sz="3199" dirty="0">
                <a:solidFill>
                  <a:srgbClr val="FFFFFF"/>
                </a:solidFill>
                <a:latin typeface="Canva Sans"/>
              </a:rPr>
              <a:t> Overall, working on this project during the 3-day hackathon was an interesting experience that provided valuable learning opportunities. We had a great time tackling the problem statement and developing these features.</a:t>
            </a:r>
          </a:p>
          <a:p>
            <a:pPr algn="ctr">
              <a:lnSpc>
                <a:spcPts val="4479"/>
              </a:lnSpc>
              <a:spcBef>
                <a:spcPct val="0"/>
              </a:spcBef>
            </a:pPr>
            <a:r>
              <a:rPr lang="en-US" sz="3199" dirty="0">
                <a:solidFill>
                  <a:srgbClr val="FFFFFF"/>
                </a:solidFill>
                <a:latin typeface="Canva Sans"/>
              </a:rPr>
              <a:t>Thankyou.</a:t>
            </a:r>
          </a:p>
          <a:p>
            <a:pPr algn="ctr">
              <a:lnSpc>
                <a:spcPts val="4479"/>
              </a:lnSpc>
              <a:spcBef>
                <a:spcPct val="0"/>
              </a:spcBef>
            </a:pPr>
            <a:endParaRPr lang="en-US" sz="3199" dirty="0">
              <a:solidFill>
                <a:srgbClr val="FFFFFF"/>
              </a:solidFill>
              <a:latin typeface="Canv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t="17248" b="17248"/>
          <a:stretch>
            <a:fillRect/>
          </a:stretch>
        </p:blipFill>
        <p:spPr>
          <a:xfrm>
            <a:off x="0" y="0"/>
            <a:ext cx="18288000" cy="10287000"/>
          </a:xfrm>
          <a:prstGeom prst="rect">
            <a:avLst/>
          </a:prstGeom>
        </p:spPr>
      </p:pic>
      <p:sp>
        <p:nvSpPr>
          <p:cNvPr id="6" name="TextBox 6"/>
          <p:cNvSpPr txBox="1"/>
          <p:nvPr/>
        </p:nvSpPr>
        <p:spPr>
          <a:xfrm>
            <a:off x="508775" y="2120220"/>
            <a:ext cx="17270450" cy="2620782"/>
          </a:xfrm>
          <a:prstGeom prst="rect">
            <a:avLst/>
          </a:prstGeom>
        </p:spPr>
        <p:txBody>
          <a:bodyPr wrap="square" lIns="0" tIns="0" rIns="0" bIns="0" rtlCol="0" anchor="t">
            <a:spAutoFit/>
          </a:bodyPr>
          <a:lstStyle/>
          <a:p>
            <a:pPr algn="ctr">
              <a:lnSpc>
                <a:spcPts val="7279"/>
              </a:lnSpc>
            </a:pPr>
            <a:r>
              <a:rPr lang="en-US" sz="5199" dirty="0">
                <a:solidFill>
                  <a:srgbClr val="FFFFFF"/>
                </a:solidFill>
                <a:latin typeface="Canva Sans Bold"/>
              </a:rPr>
              <a:t>This presentation was made on </a:t>
            </a:r>
            <a:r>
              <a:rPr lang="en-US" sz="5199" dirty="0" err="1">
                <a:solidFill>
                  <a:srgbClr val="FFFFFF"/>
                </a:solidFill>
                <a:latin typeface="Canva Sans Bold"/>
              </a:rPr>
              <a:t>canva</a:t>
            </a:r>
            <a:r>
              <a:rPr lang="en-US" sz="5199" dirty="0">
                <a:solidFill>
                  <a:srgbClr val="FFFFFF"/>
                </a:solidFill>
                <a:latin typeface="Canva Sans Bold"/>
              </a:rPr>
              <a:t> for better visual representation follow this link:</a:t>
            </a:r>
          </a:p>
          <a:p>
            <a:pPr algn="ctr">
              <a:lnSpc>
                <a:spcPts val="7279"/>
              </a:lnSpc>
            </a:pPr>
            <a:r>
              <a:rPr lang="en-US" sz="1400" dirty="0">
                <a:solidFill>
                  <a:srgbClr val="00B0F0"/>
                </a:solidFill>
                <a:latin typeface="Canva Sans Bold"/>
                <a:hlinkClick r:id="rId4">
                  <a:extLst>
                    <a:ext uri="{A12FA001-AC4F-418D-AE19-62706E023703}">
                      <ahyp:hlinkClr xmlns:ahyp="http://schemas.microsoft.com/office/drawing/2018/hyperlinkcolor" val="tx"/>
                    </a:ext>
                  </a:extLst>
                </a:hlinkClick>
              </a:rPr>
              <a:t>https://</a:t>
            </a:r>
            <a:r>
              <a:rPr lang="en-US" sz="1400" dirty="0" err="1">
                <a:solidFill>
                  <a:srgbClr val="00B0F0"/>
                </a:solidFill>
                <a:latin typeface="Canva Sans Bold"/>
                <a:hlinkClick r:id="rId4">
                  <a:extLst>
                    <a:ext uri="{A12FA001-AC4F-418D-AE19-62706E023703}">
                      <ahyp:hlinkClr xmlns:ahyp="http://schemas.microsoft.com/office/drawing/2018/hyperlinkcolor" val="tx"/>
                    </a:ext>
                  </a:extLst>
                </a:hlinkClick>
              </a:rPr>
              <a:t>www.canva.com</a:t>
            </a:r>
            <a:r>
              <a:rPr lang="en-US" sz="1400" dirty="0">
                <a:solidFill>
                  <a:srgbClr val="00B0F0"/>
                </a:solidFill>
                <a:latin typeface="Canva Sans Bold"/>
                <a:hlinkClick r:id="rId4">
                  <a:extLst>
                    <a:ext uri="{A12FA001-AC4F-418D-AE19-62706E023703}">
                      <ahyp:hlinkClr xmlns:ahyp="http://schemas.microsoft.com/office/drawing/2018/hyperlinkcolor" val="tx"/>
                    </a:ext>
                  </a:extLst>
                </a:hlinkClick>
              </a:rPr>
              <a:t>/design/DAFnmRVeeM8/qWXrg1jwsg52NnsN76YcyQ/</a:t>
            </a:r>
            <a:r>
              <a:rPr lang="en-US" sz="1400" dirty="0" err="1">
                <a:solidFill>
                  <a:srgbClr val="00B0F0"/>
                </a:solidFill>
                <a:latin typeface="Canva Sans Bold"/>
                <a:hlinkClick r:id="rId4">
                  <a:extLst>
                    <a:ext uri="{A12FA001-AC4F-418D-AE19-62706E023703}">
                      <ahyp:hlinkClr xmlns:ahyp="http://schemas.microsoft.com/office/drawing/2018/hyperlinkcolor" val="tx"/>
                    </a:ext>
                  </a:extLst>
                </a:hlinkClick>
              </a:rPr>
              <a:t>edit?utm_content</a:t>
            </a:r>
            <a:r>
              <a:rPr lang="en-US" sz="1400" dirty="0">
                <a:solidFill>
                  <a:srgbClr val="00B0F0"/>
                </a:solidFill>
                <a:latin typeface="Canva Sans Bold"/>
                <a:hlinkClick r:id="rId4">
                  <a:extLst>
                    <a:ext uri="{A12FA001-AC4F-418D-AE19-62706E023703}">
                      <ahyp:hlinkClr xmlns:ahyp="http://schemas.microsoft.com/office/drawing/2018/hyperlinkcolor" val="tx"/>
                    </a:ext>
                  </a:extLst>
                </a:hlinkClick>
              </a:rPr>
              <a:t>=DAFnmRVeeM8&amp;utm_campaign=</a:t>
            </a:r>
            <a:r>
              <a:rPr lang="en-US" sz="1400" dirty="0" err="1">
                <a:solidFill>
                  <a:srgbClr val="00B0F0"/>
                </a:solidFill>
                <a:latin typeface="Canva Sans Bold"/>
                <a:hlinkClick r:id="rId4">
                  <a:extLst>
                    <a:ext uri="{A12FA001-AC4F-418D-AE19-62706E023703}">
                      <ahyp:hlinkClr xmlns:ahyp="http://schemas.microsoft.com/office/drawing/2018/hyperlinkcolor" val="tx"/>
                    </a:ext>
                  </a:extLst>
                </a:hlinkClick>
              </a:rPr>
              <a:t>designshare&amp;utm_medium</a:t>
            </a:r>
            <a:r>
              <a:rPr lang="en-US" sz="1400" dirty="0">
                <a:solidFill>
                  <a:srgbClr val="00B0F0"/>
                </a:solidFill>
                <a:latin typeface="Canva Sans Bold"/>
                <a:hlinkClick r:id="rId4">
                  <a:extLst>
                    <a:ext uri="{A12FA001-AC4F-418D-AE19-62706E023703}">
                      <ahyp:hlinkClr xmlns:ahyp="http://schemas.microsoft.com/office/drawing/2018/hyperlinkcolor" val="tx"/>
                    </a:ext>
                  </a:extLst>
                </a:hlinkClick>
              </a:rPr>
              <a:t>=link2&amp;utm_source=</a:t>
            </a:r>
            <a:r>
              <a:rPr lang="en-US" sz="1400" dirty="0" err="1">
                <a:solidFill>
                  <a:srgbClr val="00B0F0"/>
                </a:solidFill>
                <a:latin typeface="Canva Sans Bold"/>
                <a:hlinkClick r:id="rId4">
                  <a:extLst>
                    <a:ext uri="{A12FA001-AC4F-418D-AE19-62706E023703}">
                      <ahyp:hlinkClr xmlns:ahyp="http://schemas.microsoft.com/office/drawing/2018/hyperlinkcolor" val="tx"/>
                    </a:ext>
                  </a:extLst>
                </a:hlinkClick>
              </a:rPr>
              <a:t>sharebutton</a:t>
            </a:r>
            <a:endParaRPr lang="en-US" sz="1400" dirty="0">
              <a:solidFill>
                <a:srgbClr val="00B0F0"/>
              </a:solidFill>
              <a:latin typeface="Canva Sans Bold"/>
            </a:endParaRPr>
          </a:p>
        </p:txBody>
      </p:sp>
      <p:sp>
        <p:nvSpPr>
          <p:cNvPr id="9" name="TextBox 8">
            <a:extLst>
              <a:ext uri="{FF2B5EF4-FFF2-40B4-BE49-F238E27FC236}">
                <a16:creationId xmlns:a16="http://schemas.microsoft.com/office/drawing/2014/main" id="{77F51925-9028-DC97-B6ED-C089CFDE4E9B}"/>
              </a:ext>
            </a:extLst>
          </p:cNvPr>
          <p:cNvSpPr txBox="1"/>
          <p:nvPr/>
        </p:nvSpPr>
        <p:spPr>
          <a:xfrm>
            <a:off x="4191000" y="6290063"/>
            <a:ext cx="9272336" cy="1085746"/>
          </a:xfrm>
          <a:prstGeom prst="rect">
            <a:avLst/>
          </a:prstGeom>
          <a:noFill/>
        </p:spPr>
        <p:txBody>
          <a:bodyPr wrap="square">
            <a:spAutoFit/>
          </a:bodyPr>
          <a:lstStyle/>
          <a:p>
            <a:pPr algn="ctr">
              <a:lnSpc>
                <a:spcPts val="7279"/>
              </a:lnSpc>
            </a:pPr>
            <a:r>
              <a:rPr lang="en-US" sz="8800" dirty="0">
                <a:solidFill>
                  <a:schemeClr val="bg1"/>
                </a:solidFill>
                <a:latin typeface="Canva Sans Bold"/>
              </a:rPr>
              <a:t>THANK YOU</a:t>
            </a:r>
          </a:p>
        </p:txBody>
      </p:sp>
    </p:spTree>
    <p:extLst>
      <p:ext uri="{BB962C8B-B14F-4D97-AF65-F5344CB8AC3E}">
        <p14:creationId xmlns:p14="http://schemas.microsoft.com/office/powerpoint/2010/main" val="16546187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675</Words>
  <Application>Microsoft Macintosh PowerPoint</Application>
  <PresentationFormat>Custom</PresentationFormat>
  <Paragraphs>53</Paragraphs>
  <Slides>9</Slides>
  <Notes>1</Notes>
  <HiddenSlides>0</HiddenSlides>
  <MMClips>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Canva Sans Bold Italics</vt:lpstr>
      <vt:lpstr>Arial</vt:lpstr>
      <vt:lpstr>League Spartan</vt:lpstr>
      <vt:lpstr>Selima</vt:lpstr>
      <vt:lpstr>Calibri</vt:lpstr>
      <vt:lpstr>Canva Sans</vt:lpstr>
      <vt:lpstr>Canva Sans Bold</vt:lpstr>
      <vt:lpstr>Canva Sans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Hackathon</dc:title>
  <cp:lastModifiedBy>16010120043_FY_Salunke Yash Vinayak</cp:lastModifiedBy>
  <cp:revision>3</cp:revision>
  <dcterms:created xsi:type="dcterms:W3CDTF">2006-08-16T00:00:00Z</dcterms:created>
  <dcterms:modified xsi:type="dcterms:W3CDTF">2023-07-04T17:49:00Z</dcterms:modified>
  <dc:identifier>DAFnmRVeeM8</dc:identifier>
</cp:coreProperties>
</file>

<file path=docProps/thumbnail.jpeg>
</file>